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58"/>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 id="2035" r:id="rId34"/>
    <p:sldId id="2040" r:id="rId35"/>
    <p:sldId id="2007" r:id="rId36"/>
    <p:sldId id="2008" r:id="rId37"/>
    <p:sldId id="2009" r:id="rId38"/>
    <p:sldId id="2010" r:id="rId39"/>
    <p:sldId id="2011" r:id="rId40"/>
    <p:sldId id="2012" r:id="rId41"/>
    <p:sldId id="2013" r:id="rId42"/>
    <p:sldId id="2014" r:id="rId43"/>
    <p:sldId id="2015" r:id="rId44"/>
    <p:sldId id="2016" r:id="rId45"/>
    <p:sldId id="2017" r:id="rId46"/>
    <p:sldId id="2018" r:id="rId47"/>
    <p:sldId id="2019" r:id="rId48"/>
    <p:sldId id="2020" r:id="rId49"/>
    <p:sldId id="2021" r:id="rId50"/>
    <p:sldId id="2022" r:id="rId51"/>
    <p:sldId id="2023" r:id="rId52"/>
    <p:sldId id="2024" r:id="rId53"/>
    <p:sldId id="2025" r:id="rId54"/>
    <p:sldId id="2026" r:id="rId55"/>
    <p:sldId id="2027" r:id="rId56"/>
    <p:sldId id="2028" r:id="rId5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p:scale>
          <a:sx n="60" d="100"/>
          <a:sy n="60" d="100"/>
        </p:scale>
        <p:origin x="2419" y="53"/>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189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34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5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615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696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913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148815"/>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id="{4A406B56-82CC-8B40-97D8-F45BE7DCBE83}"/>
              </a:ext>
            </a:extLst>
          </p:cNvPr>
          <p:cNvSpPr>
            <a:spLocks noGrp="1"/>
          </p:cNvSpPr>
          <p:nvPr>
            <p:ph type="pic" sz="quarter" idx="26"/>
          </p:nvPr>
        </p:nvSpPr>
        <p:spPr>
          <a:xfrm>
            <a:off x="-496352" y="-507368"/>
            <a:ext cx="3873832" cy="1001742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160148372"/>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6858000" cy="9906000"/>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2975399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4324012" y="2041724"/>
            <a:ext cx="1227498" cy="55570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584709074"/>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842912" y="3000855"/>
            <a:ext cx="2064957" cy="3356825"/>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767736620"/>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3937620" y="3128578"/>
            <a:ext cx="2064957" cy="3008057"/>
          </a:xfrm>
          <a:prstGeom prst="rect">
            <a:avLst/>
          </a:prstGeom>
          <a:solidFill>
            <a:schemeClr val="bg1">
              <a:lumMod val="95000"/>
            </a:schemeClr>
          </a:solidFill>
          <a:effectLst/>
        </p:spPr>
        <p:txBody>
          <a:bodyPr>
            <a:normAutofit/>
          </a:bodyPr>
          <a:lstStyle>
            <a:lvl1pPr marL="0" indent="0">
              <a:buNone/>
              <a:defRPr sz="623"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08712595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3980"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hyperlink" Target="http://slidesmash.com/"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667556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67853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706207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71718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628905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639881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err="1"/>
              <a:t>Ingénieurie</a:t>
            </a:r>
            <a:r>
              <a:rPr lang="fr-FR" sz="1600" dirty="0"/>
              <a:t> des Systèmes d’Information </a:t>
            </a:r>
          </a:p>
          <a:p>
            <a:pPr algn="ctr"/>
            <a:r>
              <a:rPr lang="fr-FR" sz="1600" dirty="0"/>
              <a:t>-3ème année-</a:t>
            </a:r>
          </a:p>
          <a:p>
            <a:pPr algn="ctr"/>
            <a:endParaRPr lang="fr-FR" sz="1600" dirty="0"/>
          </a:p>
          <a:p>
            <a:pPr algn="ctr"/>
            <a:endParaRPr lang="fr-FR" sz="1600" dirty="0"/>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2446" y="2886292"/>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err="1"/>
              <a:t>posséde</a:t>
            </a:r>
            <a:r>
              <a:rPr lang="fr-FR" sz="1200" dirty="0"/>
              <a:t> également le droit de visualiser ainsi que de modifier et mettre à jour ses donnée personnelle, pour cela l’interface représentée ci-dessus simplifie cette </a:t>
            </a:r>
            <a:r>
              <a:rPr lang="fr-FR" sz="1200" dirty="0" err="1"/>
              <a:t>tach</a:t>
            </a:r>
            <a:r>
              <a:rPr lang="fr-FR" sz="1200" dirty="0"/>
              <a:t> toute en préservant non pas seulement une interface intuitif et bien pensée mais aussi garantie l’</a:t>
            </a:r>
            <a:r>
              <a:rPr lang="fr-FR" sz="1200" dirty="0" err="1"/>
              <a:t>accées</a:t>
            </a:r>
            <a:r>
              <a:rPr lang="fr-FR" sz="1200" dirty="0"/>
              <a:t> au 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err="1"/>
              <a:t>visualtion</a:t>
            </a:r>
            <a:r>
              <a:rPr lang="fr-FR" sz="1200" dirty="0"/>
              <a:t> des données et des informations d’une façon plus intuitif au sein de l’utilisateur, comme mentionné </a:t>
            </a:r>
            <a:r>
              <a:rPr lang="fr-FR" sz="1200" dirty="0" err="1"/>
              <a:t>précedement</a:t>
            </a:r>
            <a:r>
              <a:rPr lang="fr-FR" sz="1200" dirty="0"/>
              <a:t> le transfert de données se fait d’une </a:t>
            </a:r>
            <a:r>
              <a:rPr lang="fr-FR" sz="1200" dirty="0" err="1"/>
              <a:t>maniére</a:t>
            </a:r>
            <a:r>
              <a:rPr lang="fr-FR" sz="1200" dirty="0"/>
              <a:t> 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err="1"/>
              <a:t>posséde</a:t>
            </a:r>
            <a:r>
              <a:rPr lang="fr-FR" sz="1200" dirty="0"/>
              <a:t> 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l’</a:t>
            </a:r>
            <a:r>
              <a:rPr lang="fr-FR" sz="1200" dirty="0" err="1"/>
              <a:t>établisement</a:t>
            </a:r>
            <a:r>
              <a:rPr lang="fr-FR" sz="1200" dirty="0"/>
              <a:t>, cela peut </a:t>
            </a:r>
            <a:r>
              <a:rPr lang="fr-FR" sz="1200" dirty="0" err="1"/>
              <a:t>étre</a:t>
            </a:r>
            <a:r>
              <a:rPr lang="fr-FR" sz="1200" dirty="0"/>
              <a:t> par exemple une annonce de changement d’emploie du temps ou du programme, ou peut </a:t>
            </a:r>
            <a:r>
              <a:rPr lang="fr-FR" sz="1200" dirty="0" err="1"/>
              <a:t>étre</a:t>
            </a:r>
            <a:r>
              <a:rPr lang="fr-FR" sz="1200" dirty="0"/>
              <a:t> </a:t>
            </a:r>
            <a:r>
              <a:rPr lang="fr-FR" sz="1200" dirty="0" err="1"/>
              <a:t>meme</a:t>
            </a:r>
            <a:r>
              <a:rPr lang="fr-FR" sz="1200" dirty="0"/>
              <a:t> d’une </a:t>
            </a:r>
            <a:r>
              <a:rPr lang="fr-FR" sz="1200" dirty="0" err="1"/>
              <a:t>féte</a:t>
            </a:r>
            <a:r>
              <a:rPr lang="fr-FR" sz="1200" dirty="0"/>
              <a:t> 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err="1"/>
              <a:t>déstiné</a:t>
            </a:r>
            <a:r>
              <a:rPr lang="fr-FR" sz="1200" dirty="0"/>
              <a:t> et non pas aux </a:t>
            </a:r>
            <a:r>
              <a:rPr lang="fr-FR" sz="1200" dirty="0" err="1"/>
              <a:t>éleves</a:t>
            </a:r>
            <a:r>
              <a:rPr lang="fr-FR" sz="1200" dirty="0"/>
              <a:t> 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err="1"/>
              <a:t>élligible</a:t>
            </a:r>
            <a:r>
              <a:rPr lang="fr-FR" sz="1200" dirty="0"/>
              <a:t> 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a:t>inmodifiables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err="1"/>
              <a:t>matiére</a:t>
            </a:r>
            <a:r>
              <a:rPr lang="fr-FR" sz="1200" dirty="0"/>
              <a:t> au sein de l’établissement, a un ou </a:t>
            </a:r>
            <a:r>
              <a:rPr lang="fr-FR" sz="1200" dirty="0" err="1"/>
              <a:t>plusieur</a:t>
            </a:r>
            <a:r>
              <a:rPr lang="fr-FR" sz="1200" dirty="0"/>
              <a:t> 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err="1"/>
              <a:t>posséde</a:t>
            </a:r>
            <a:r>
              <a:rPr lang="fr-FR" sz="1200" dirty="0"/>
              <a:t> cependant 3 notes différentes l’une de l’autre, pour chaque </a:t>
            </a:r>
            <a:r>
              <a:rPr lang="fr-FR" sz="1200" dirty="0" err="1"/>
              <a:t>matiére</a:t>
            </a:r>
            <a:r>
              <a:rPr lang="fr-FR" sz="1200" dirty="0"/>
              <a:t>. La moyenne générale de celle-ci et ensuite calculée selon la somme des notes  de tous les </a:t>
            </a:r>
            <a:r>
              <a:rPr lang="fr-FR" sz="1200" dirty="0" err="1"/>
              <a:t>controls</a:t>
            </a:r>
            <a:r>
              <a:rPr lang="fr-FR" sz="1200" dirty="0"/>
              <a:t> (mentionnées </a:t>
            </a:r>
            <a:r>
              <a:rPr lang="fr-FR" sz="1200" dirty="0" err="1"/>
              <a:t>précedement</a:t>
            </a:r>
            <a:r>
              <a:rPr lang="fr-FR" sz="1200" dirty="0"/>
              <a:t>) ensuite calculé avec la coefficient de la </a:t>
            </a:r>
            <a:r>
              <a:rPr lang="fr-FR" sz="1200" dirty="0" err="1"/>
              <a:t>matiére</a:t>
            </a:r>
            <a:r>
              <a:rPr lang="fr-FR" sz="1200" dirty="0"/>
              <a:t>.</a:t>
            </a:r>
          </a:p>
          <a:p>
            <a:pPr algn="just"/>
            <a:r>
              <a:rPr lang="fr-FR" sz="1200" dirty="0"/>
              <a:t>	Evidement tous cela est affiché pour l’étudiant afin qu’il reconnaisse ses notes et sa moyenne générale dans la </a:t>
            </a:r>
            <a:r>
              <a:rPr lang="fr-FR" sz="1200" dirty="0" err="1"/>
              <a:t>matiére</a:t>
            </a:r>
            <a:r>
              <a:rPr lang="fr-FR" sz="1200" dirty="0"/>
              <a:t> souhaité choisit dans la liste déroulante « </a:t>
            </a:r>
            <a:r>
              <a:rPr lang="fr-FR" sz="1200" dirty="0" err="1"/>
              <a:t>Matiéres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556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3207127"/>
            <a:ext cx="5562600" cy="4031873"/>
          </a:xfrm>
          <a:prstGeom prst="rect">
            <a:avLst/>
          </a:prstGeom>
        </p:spPr>
        <p:txBody>
          <a:bodyPr wrap="square">
            <a:spAutoFit/>
          </a:bodyPr>
          <a:lstStyle/>
          <a:p>
            <a:pPr algn="ctr"/>
            <a:r>
              <a:rPr lang="fr-FR" sz="16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600" dirty="0"/>
              <a:t>  Par exemple,  la gestion du temps est un critère déterminant. Nombreux sont les groupes qui s’y prennent trop tard et notre projet heureusement a échappé à la règle. </a:t>
            </a:r>
          </a:p>
          <a:p>
            <a:pPr algn="ctr"/>
            <a:r>
              <a:rPr lang="fr-FR" sz="16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val="tx"/>
                    </a:ext>
                  </a:extLst>
                </a:hlinkClick>
              </a:rPr>
              <a:t>GitHub</a:t>
            </a:r>
            <a:r>
              <a:rPr lang="fr-FR" sz="1600" b="1" dirty="0">
                <a:solidFill>
                  <a:srgbClr val="0563C1"/>
                </a:solidFill>
                <a:hlinkClick r:id="rId2">
                  <a:extLst>
                    <a:ext uri="{A12FA001-AC4F-418D-AE19-62706E023703}">
                      <ahyp:hlinkClr xmlns:ahyp="http://schemas.microsoft.com/office/drawing/2018/hyperlinkcolor" val="tx"/>
                    </a:ext>
                  </a:extLst>
                </a:hlinkClick>
              </a:rPr>
              <a:t>.com/</a:t>
            </a:r>
            <a:r>
              <a:rPr lang="fr-FR" sz="1600" b="1" dirty="0" err="1">
                <a:solidFill>
                  <a:srgbClr val="0563C1"/>
                </a:solidFill>
                <a:hlinkClick r:id="rId2">
                  <a:extLst>
                    <a:ext uri="{A12FA001-AC4F-418D-AE19-62706E023703}">
                      <ahyp:hlinkClr xmlns:ahyp="http://schemas.microsoft.com/office/drawing/2018/hyperlinkcolor"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err="1">
                <a:solidFill>
                  <a:schemeClr val="bg1"/>
                </a:solidFill>
                <a:latin typeface="Montserrat Bold"/>
                <a:ea typeface="Nunito Bold" charset="0"/>
                <a:cs typeface="Nunito Bold" charset="0"/>
              </a:rPr>
              <a:t>details</a:t>
            </a:r>
            <a:r>
              <a:rPr lang="fr-FR" sz="1523" b="1" dirty="0">
                <a:solidFill>
                  <a:schemeClr val="bg1"/>
                </a:solidFill>
                <a:latin typeface="Montserrat Bold"/>
                <a:ea typeface="Nunito Bold" charset="0"/>
                <a:cs typeface="Nunito Bold" charset="0"/>
              </a:rPr>
              <a:t> 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diférentes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succées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conceptual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5E82CFB2-99FB-8B45-A707-AD50C74C3752}"/>
              </a:ext>
            </a:extLst>
          </p:cNvPr>
          <p:cNvSpPr>
            <a:spLocks noChangeArrowheads="1"/>
          </p:cNvSpPr>
          <p:nvPr/>
        </p:nvSpPr>
        <p:spPr bwMode="auto">
          <a:xfrm rot="9999149" flipH="1">
            <a:off x="757877" y="3768107"/>
            <a:ext cx="2616674" cy="2527993"/>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sp>
        <p:nvSpPr>
          <p:cNvPr id="19" name="Freeform 18">
            <a:extLst>
              <a:ext uri="{FF2B5EF4-FFF2-40B4-BE49-F238E27FC236}">
                <a16:creationId xmlns:a16="http://schemas.microsoft.com/office/drawing/2014/main" id="{3D2563D3-6EFC-CF4F-A391-672C2225526A}"/>
              </a:ext>
            </a:extLst>
          </p:cNvPr>
          <p:cNvSpPr>
            <a:spLocks noChangeArrowheads="1"/>
          </p:cNvSpPr>
          <p:nvPr/>
        </p:nvSpPr>
        <p:spPr bwMode="auto">
          <a:xfrm rot="9999149" flipH="1">
            <a:off x="881279" y="3809579"/>
            <a:ext cx="2443941" cy="2361115"/>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350">
              <a:latin typeface="Poppins Light" charset="0"/>
            </a:endParaRPr>
          </a:p>
        </p:txBody>
      </p:sp>
      <p:pic>
        <p:nvPicPr>
          <p:cNvPr id="17" name="Picture 16">
            <a:extLst>
              <a:ext uri="{FF2B5EF4-FFF2-40B4-BE49-F238E27FC236}">
                <a16:creationId xmlns:a16="http://schemas.microsoft.com/office/drawing/2014/main"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309653" y="3066741"/>
            <a:ext cx="2708407" cy="1940066"/>
          </a:xfrm>
          <a:prstGeom prst="rect">
            <a:avLst/>
          </a:prstGeom>
        </p:spPr>
      </p:pic>
      <p:sp>
        <p:nvSpPr>
          <p:cNvPr id="9" name="TextBox 8"/>
          <p:cNvSpPr txBox="1"/>
          <p:nvPr/>
        </p:nvSpPr>
        <p:spPr>
          <a:xfrm>
            <a:off x="3457588" y="4989438"/>
            <a:ext cx="2316661" cy="433324"/>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 am here because I love to design</a:t>
            </a:r>
          </a:p>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presentations.</a:t>
            </a:r>
          </a:p>
        </p:txBody>
      </p:sp>
      <p:sp>
        <p:nvSpPr>
          <p:cNvPr id="10" name="TextBox 9"/>
          <p:cNvSpPr txBox="1"/>
          <p:nvPr/>
        </p:nvSpPr>
        <p:spPr>
          <a:xfrm>
            <a:off x="4178686" y="4259731"/>
            <a:ext cx="861839"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Hello!</a:t>
            </a:r>
          </a:p>
        </p:txBody>
      </p:sp>
      <p:sp>
        <p:nvSpPr>
          <p:cNvPr id="11" name="TextBox 10"/>
          <p:cNvSpPr txBox="1"/>
          <p:nvPr/>
        </p:nvSpPr>
        <p:spPr>
          <a:xfrm>
            <a:off x="3558804" y="4622415"/>
            <a:ext cx="2101602" cy="348109"/>
          </a:xfrm>
          <a:prstGeom prst="rect">
            <a:avLst/>
          </a:prstGeom>
          <a:noFill/>
        </p:spPr>
        <p:txBody>
          <a:bodyPr wrap="none" rtlCol="0">
            <a:spAutoFit/>
          </a:bodyPr>
          <a:lstStyle/>
          <a:p>
            <a:pPr algn="ctr"/>
            <a:r>
              <a:rPr lang="en-US" sz="1662" b="1" spc="78" dirty="0">
                <a:solidFill>
                  <a:schemeClr val="accent1"/>
                </a:solidFill>
                <a:latin typeface="Montserrat Bold"/>
                <a:ea typeface="Nunito Bold" charset="0"/>
                <a:cs typeface="Nunito Bold" charset="0"/>
              </a:rPr>
              <a:t>I Am John Miller</a:t>
            </a:r>
          </a:p>
        </p:txBody>
      </p:sp>
      <p:sp>
        <p:nvSpPr>
          <p:cNvPr id="12" name="TextBox 11"/>
          <p:cNvSpPr txBox="1"/>
          <p:nvPr/>
        </p:nvSpPr>
        <p:spPr>
          <a:xfrm>
            <a:off x="3432738" y="5489098"/>
            <a:ext cx="2364750"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contact me at @username</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78671">
            <a:off x="5288149" y="2298035"/>
            <a:ext cx="2713925" cy="1935934"/>
          </a:xfrm>
          <a:prstGeom prst="rect">
            <a:avLst/>
          </a:prstGeom>
        </p:spPr>
      </p:pic>
      <p:pic>
        <p:nvPicPr>
          <p:cNvPr id="6" name="Picture Placeholder 5">
            <a:extLst>
              <a:ext uri="{FF2B5EF4-FFF2-40B4-BE49-F238E27FC236}">
                <a16:creationId xmlns:a16="http://schemas.microsoft.com/office/drawing/2014/main" id="{F86388B9-EE19-8C46-BDCF-9E2FBBEB5D98}"/>
              </a:ext>
            </a:extLst>
          </p:cNvPr>
          <p:cNvPicPr>
            <a:picLocks noGrp="1" noChangeAspect="1"/>
          </p:cNvPicPr>
          <p:nvPr>
            <p:ph type="pic" sz="quarter" idx="25"/>
          </p:nvPr>
        </p:nvPicPr>
        <p:blipFill rotWithShape="1">
          <a:blip r:embed="rId4" cstate="screen">
            <a:extLst>
              <a:ext uri="{28A0092B-C50C-407E-A947-70E740481C1C}">
                <a14:useLocalDpi xmlns:a14="http://schemas.microsoft.com/office/drawing/2010/main"/>
              </a:ext>
            </a:extLst>
          </a:blip>
          <a:srcRect l="30572" r="30572"/>
          <a:stretch/>
        </p:blipFill>
        <p:spPr>
          <a:xfrm>
            <a:off x="726236" y="2214527"/>
            <a:ext cx="2329269" cy="6416469"/>
          </a:xfrm>
        </p:spPr>
      </p:pic>
    </p:spTree>
    <p:extLst>
      <p:ext uri="{BB962C8B-B14F-4D97-AF65-F5344CB8AC3E}">
        <p14:creationId xmlns:p14="http://schemas.microsoft.com/office/powerpoint/2010/main" val="395658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838159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96CC98-C392-9244-8E90-3070F7E0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9408" y="3861686"/>
            <a:ext cx="4239184" cy="1856818"/>
          </a:xfrm>
          <a:prstGeom prst="rect">
            <a:avLst/>
          </a:prstGeom>
        </p:spPr>
      </p:pic>
      <p:sp>
        <p:nvSpPr>
          <p:cNvPr id="36" name="TextBox 35"/>
          <p:cNvSpPr txBox="1"/>
          <p:nvPr/>
        </p:nvSpPr>
        <p:spPr>
          <a:xfrm>
            <a:off x="1816889" y="4545662"/>
            <a:ext cx="2632460" cy="795411"/>
          </a:xfrm>
          <a:prstGeom prst="rect">
            <a:avLst/>
          </a:prstGeom>
          <a:noFill/>
        </p:spPr>
        <p:txBody>
          <a:bodyPr wrap="square" rtlCol="0">
            <a:spAutoFit/>
          </a:bodyPr>
          <a:lstStyle/>
          <a:p>
            <a:pPr algn="r"/>
            <a:r>
              <a:rPr lang="en-US" sz="1523" b="1" dirty="0">
                <a:solidFill>
                  <a:schemeClr val="bg1"/>
                </a:solidFill>
                <a:latin typeface="Montserrat Bold"/>
                <a:ea typeface="Nunito Bold" charset="0"/>
                <a:cs typeface="Nunito Bold" charset="0"/>
              </a:rPr>
              <a:t>“A person who never made a mistake never tried anything new”</a:t>
            </a:r>
          </a:p>
        </p:txBody>
      </p:sp>
      <p:sp>
        <p:nvSpPr>
          <p:cNvPr id="2" name="TextBox 1"/>
          <p:cNvSpPr txBox="1"/>
          <p:nvPr/>
        </p:nvSpPr>
        <p:spPr>
          <a:xfrm>
            <a:off x="2869554" y="3979491"/>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5148295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57E1A-C84C-034D-ADE4-579E36C61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341" y="3396763"/>
            <a:ext cx="3059537" cy="3059537"/>
          </a:xfrm>
          <a:prstGeom prst="rect">
            <a:avLst/>
          </a:prstGeom>
        </p:spPr>
      </p:pic>
      <p:sp>
        <p:nvSpPr>
          <p:cNvPr id="8" name="TextBox 7"/>
          <p:cNvSpPr txBox="1"/>
          <p:nvPr/>
        </p:nvSpPr>
        <p:spPr>
          <a:xfrm>
            <a:off x="4017377" y="4803093"/>
            <a:ext cx="1752403"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More about your project.</a:t>
            </a:r>
          </a:p>
        </p:txBody>
      </p:sp>
      <p:sp>
        <p:nvSpPr>
          <p:cNvPr id="9" name="Shape 2540"/>
          <p:cNvSpPr/>
          <p:nvPr/>
        </p:nvSpPr>
        <p:spPr>
          <a:xfrm>
            <a:off x="3789251" y="4851750"/>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0" name="TextBox 9"/>
          <p:cNvSpPr txBox="1"/>
          <p:nvPr/>
        </p:nvSpPr>
        <p:spPr>
          <a:xfrm>
            <a:off x="4017379" y="4305147"/>
            <a:ext cx="187262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Write here a list of features</a:t>
            </a:r>
          </a:p>
        </p:txBody>
      </p:sp>
      <p:sp>
        <p:nvSpPr>
          <p:cNvPr id="11" name="Shape 2540"/>
          <p:cNvSpPr/>
          <p:nvPr/>
        </p:nvSpPr>
        <p:spPr>
          <a:xfrm>
            <a:off x="3789251" y="4353805"/>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2" name="TextBox 11"/>
          <p:cNvSpPr txBox="1"/>
          <p:nvPr/>
        </p:nvSpPr>
        <p:spPr>
          <a:xfrm>
            <a:off x="4017378" y="4554120"/>
            <a:ext cx="1723549" cy="262829"/>
          </a:xfrm>
          <a:prstGeom prst="rect">
            <a:avLst/>
          </a:prstGeom>
          <a:noFill/>
        </p:spPr>
        <p:txBody>
          <a:bodyPr wrap="non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Here you can write more</a:t>
            </a:r>
          </a:p>
        </p:txBody>
      </p:sp>
      <p:sp>
        <p:nvSpPr>
          <p:cNvPr id="13" name="Shape 2540"/>
          <p:cNvSpPr/>
          <p:nvPr/>
        </p:nvSpPr>
        <p:spPr>
          <a:xfrm>
            <a:off x="3789251" y="4602777"/>
            <a:ext cx="145036" cy="14503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solidFill>
                <a:schemeClr val="accent1"/>
              </a:solidFill>
              <a:latin typeface="Roboto Regular" charset="0"/>
              <a:ea typeface="Roboto Regular" charset="0"/>
              <a:cs typeface="Roboto Regular" charset="0"/>
            </a:endParaRPr>
          </a:p>
        </p:txBody>
      </p:sp>
      <p:sp>
        <p:nvSpPr>
          <p:cNvPr id="14" name="TextBox 13"/>
          <p:cNvSpPr txBox="1"/>
          <p:nvPr/>
        </p:nvSpPr>
        <p:spPr>
          <a:xfrm>
            <a:off x="3734029" y="5141414"/>
            <a:ext cx="2416190"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a:t>
            </a:r>
          </a:p>
        </p:txBody>
      </p:sp>
      <p:sp>
        <p:nvSpPr>
          <p:cNvPr id="15" name="TextBox 14"/>
          <p:cNvSpPr txBox="1"/>
          <p:nvPr/>
        </p:nvSpPr>
        <p:spPr>
          <a:xfrm>
            <a:off x="1593190" y="4305147"/>
            <a:ext cx="1095877" cy="1210909"/>
          </a:xfrm>
          <a:prstGeom prst="rect">
            <a:avLst/>
          </a:prstGeom>
          <a:noFill/>
        </p:spPr>
        <p:txBody>
          <a:bodyPr wrap="none" rtlCol="0">
            <a:spAutoFit/>
          </a:bodyPr>
          <a:lstStyle/>
          <a:p>
            <a:r>
              <a:rPr lang="en-US" sz="2423" b="1" spc="78" dirty="0">
                <a:solidFill>
                  <a:schemeClr val="bg1"/>
                </a:solidFill>
                <a:latin typeface="Montserrat Bold"/>
                <a:ea typeface="Nunito Bold" charset="0"/>
                <a:cs typeface="Nunito Bold" charset="0"/>
              </a:rPr>
              <a:t>Your </a:t>
            </a:r>
          </a:p>
          <a:p>
            <a:r>
              <a:rPr lang="en-US" sz="2423" b="1" spc="78" dirty="0">
                <a:solidFill>
                  <a:schemeClr val="bg1"/>
                </a:solidFill>
                <a:latin typeface="Montserrat Bold"/>
                <a:ea typeface="Nunito Bold" charset="0"/>
                <a:cs typeface="Nunito Bold" charset="0"/>
              </a:rPr>
              <a:t>Slide </a:t>
            </a:r>
          </a:p>
          <a:p>
            <a:r>
              <a:rPr lang="en-US" sz="2423" b="1" spc="78" dirty="0">
                <a:solidFill>
                  <a:schemeClr val="bg1"/>
                </a:solidFill>
                <a:latin typeface="Montserrat Bold"/>
                <a:ea typeface="Nunito Bold" charset="0"/>
                <a:cs typeface="Nunito Bold" charset="0"/>
              </a:rPr>
              <a:t>Title</a:t>
            </a:r>
          </a:p>
        </p:txBody>
      </p:sp>
    </p:spTree>
    <p:extLst>
      <p:ext uri="{BB962C8B-B14F-4D97-AF65-F5344CB8AC3E}">
        <p14:creationId xmlns:p14="http://schemas.microsoft.com/office/powerpoint/2010/main" val="4807684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2D7E8-5A9C-7144-B139-AAF5EEC0A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1445556" y="2980770"/>
            <a:ext cx="3966888" cy="3887551"/>
          </a:xfrm>
          <a:prstGeom prst="rect">
            <a:avLst/>
          </a:prstGeom>
        </p:spPr>
      </p:pic>
      <p:sp>
        <p:nvSpPr>
          <p:cNvPr id="11" name="TextBox 10"/>
          <p:cNvSpPr txBox="1"/>
          <p:nvPr/>
        </p:nvSpPr>
        <p:spPr>
          <a:xfrm>
            <a:off x="1911187" y="5102165"/>
            <a:ext cx="3056116" cy="461152"/>
          </a:xfrm>
          <a:prstGeom prst="rect">
            <a:avLst/>
          </a:prstGeom>
          <a:noFill/>
        </p:spPr>
        <p:txBody>
          <a:bodyPr wrap="square" rtlCol="0">
            <a:spAutoFit/>
          </a:bodyPr>
          <a:lstStyle/>
          <a:p>
            <a:pPr algn="ctr">
              <a:lnSpc>
                <a:spcPts val="1523"/>
              </a:lnSpc>
            </a:pPr>
            <a:r>
              <a:rPr lang="en-US" sz="1108" dirty="0">
                <a:solidFill>
                  <a:schemeClr val="accent1"/>
                </a:solidFill>
                <a:latin typeface="Lato Light" panose="020F0502020204030203" pitchFamily="34" charset="0"/>
                <a:ea typeface="Lato Light" panose="020F0502020204030203" pitchFamily="34" charset="0"/>
                <a:cs typeface="Lato Light" panose="020F0502020204030203" pitchFamily="34" charset="0"/>
              </a:rPr>
              <a:t>The marketing mix is a business tool used in marketing and by marketers.</a:t>
            </a:r>
          </a:p>
        </p:txBody>
      </p:sp>
      <p:sp>
        <p:nvSpPr>
          <p:cNvPr id="12" name="TextBox 11"/>
          <p:cNvSpPr txBox="1"/>
          <p:nvPr/>
        </p:nvSpPr>
        <p:spPr>
          <a:xfrm>
            <a:off x="1912972" y="4279709"/>
            <a:ext cx="3046283" cy="784830"/>
          </a:xfrm>
          <a:prstGeom prst="rect">
            <a:avLst/>
          </a:prstGeom>
          <a:noFill/>
        </p:spPr>
        <p:txBody>
          <a:bodyPr wrap="none" rtlCol="0">
            <a:spAutoFit/>
          </a:bodyPr>
          <a:lstStyle/>
          <a:p>
            <a:pPr algn="ctr"/>
            <a:r>
              <a:rPr lang="en-US" sz="4500" b="1" spc="78" dirty="0">
                <a:solidFill>
                  <a:schemeClr val="accent1"/>
                </a:solidFill>
                <a:latin typeface="Montserrat Bold"/>
                <a:ea typeface="Nunito Bold" charset="0"/>
                <a:cs typeface="Nunito Bold" charset="0"/>
              </a:rPr>
              <a:t>BIG TITLE</a:t>
            </a:r>
          </a:p>
        </p:txBody>
      </p:sp>
    </p:spTree>
    <p:extLst>
      <p:ext uri="{BB962C8B-B14F-4D97-AF65-F5344CB8AC3E}">
        <p14:creationId xmlns:p14="http://schemas.microsoft.com/office/powerpoint/2010/main" val="1685976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4A9D2-2581-ED40-8DFF-15BC21499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14898">
            <a:off x="4219651" y="1306761"/>
            <a:ext cx="3598433" cy="3560885"/>
          </a:xfrm>
          <a:prstGeom prst="rect">
            <a:avLst/>
          </a:prstGeom>
        </p:spPr>
      </p:pic>
      <p:sp>
        <p:nvSpPr>
          <p:cNvPr id="10" name="TextBox 9">
            <a:extLst>
              <a:ext uri="{FF2B5EF4-FFF2-40B4-BE49-F238E27FC236}">
                <a16:creationId xmlns:a16="http://schemas.microsoft.com/office/drawing/2014/main" id="{A0BAABA6-BF9A-1B4B-B530-AF17FCF8C6EB}"/>
              </a:ext>
            </a:extLst>
          </p:cNvPr>
          <p:cNvSpPr txBox="1"/>
          <p:nvPr/>
        </p:nvSpPr>
        <p:spPr>
          <a:xfrm>
            <a:off x="2985095" y="5219525"/>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1" name="TextBox 10">
            <a:extLst>
              <a:ext uri="{FF2B5EF4-FFF2-40B4-BE49-F238E27FC236}">
                <a16:creationId xmlns:a16="http://schemas.microsoft.com/office/drawing/2014/main" id="{9C51D219-F231-0840-A649-C51C207FAF1B}"/>
              </a:ext>
            </a:extLst>
          </p:cNvPr>
          <p:cNvSpPr txBox="1"/>
          <p:nvPr/>
        </p:nvSpPr>
        <p:spPr>
          <a:xfrm>
            <a:off x="2985095" y="4874217"/>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sp>
        <p:nvSpPr>
          <p:cNvPr id="12" name="TextBox 11">
            <a:extLst>
              <a:ext uri="{FF2B5EF4-FFF2-40B4-BE49-F238E27FC236}">
                <a16:creationId xmlns:a16="http://schemas.microsoft.com/office/drawing/2014/main" id="{85466362-2756-9741-8C0C-026417C1D137}"/>
              </a:ext>
            </a:extLst>
          </p:cNvPr>
          <p:cNvSpPr txBox="1"/>
          <p:nvPr/>
        </p:nvSpPr>
        <p:spPr>
          <a:xfrm>
            <a:off x="633936" y="4141469"/>
            <a:ext cx="4189417"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two columns</a:t>
            </a:r>
          </a:p>
        </p:txBody>
      </p:sp>
      <p:sp>
        <p:nvSpPr>
          <p:cNvPr id="13" name="TextBox 12">
            <a:extLst>
              <a:ext uri="{FF2B5EF4-FFF2-40B4-BE49-F238E27FC236}">
                <a16:creationId xmlns:a16="http://schemas.microsoft.com/office/drawing/2014/main" id="{592DB263-5130-7149-84E4-6ACC76E4A8AF}"/>
              </a:ext>
            </a:extLst>
          </p:cNvPr>
          <p:cNvSpPr txBox="1"/>
          <p:nvPr/>
        </p:nvSpPr>
        <p:spPr>
          <a:xfrm>
            <a:off x="695340" y="5219524"/>
            <a:ext cx="2308083" cy="103823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the way in which</a:t>
            </a:r>
          </a:p>
        </p:txBody>
      </p:sp>
      <p:sp>
        <p:nvSpPr>
          <p:cNvPr id="14" name="TextBox 13">
            <a:extLst>
              <a:ext uri="{FF2B5EF4-FFF2-40B4-BE49-F238E27FC236}">
                <a16:creationId xmlns:a16="http://schemas.microsoft.com/office/drawing/2014/main" id="{B7533A35-5398-2040-A707-D97117D75873}"/>
              </a:ext>
            </a:extLst>
          </p:cNvPr>
          <p:cNvSpPr txBox="1"/>
          <p:nvPr/>
        </p:nvSpPr>
        <p:spPr>
          <a:xfrm>
            <a:off x="695341" y="4874217"/>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Tree>
    <p:extLst>
      <p:ext uri="{BB962C8B-B14F-4D97-AF65-F5344CB8AC3E}">
        <p14:creationId xmlns:p14="http://schemas.microsoft.com/office/powerpoint/2010/main" val="2006678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39DF793-B893-8440-A4AE-DA60EE1597BC}"/>
              </a:ext>
            </a:extLst>
          </p:cNvPr>
          <p:cNvSpPr txBox="1"/>
          <p:nvPr/>
        </p:nvSpPr>
        <p:spPr>
          <a:xfrm>
            <a:off x="413311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3" name="TextBox 12">
            <a:extLst>
              <a:ext uri="{FF2B5EF4-FFF2-40B4-BE49-F238E27FC236}">
                <a16:creationId xmlns:a16="http://schemas.microsoft.com/office/drawing/2014/main" id="{AC1BE92D-668B-214D-9A50-903EFC23ED2C}"/>
              </a:ext>
            </a:extLst>
          </p:cNvPr>
          <p:cNvSpPr txBox="1"/>
          <p:nvPr/>
        </p:nvSpPr>
        <p:spPr>
          <a:xfrm>
            <a:off x="4133112"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C</a:t>
            </a:r>
          </a:p>
        </p:txBody>
      </p:sp>
      <p:sp>
        <p:nvSpPr>
          <p:cNvPr id="14" name="TextBox 13">
            <a:extLst>
              <a:ext uri="{FF2B5EF4-FFF2-40B4-BE49-F238E27FC236}">
                <a16:creationId xmlns:a16="http://schemas.microsoft.com/office/drawing/2014/main" id="{9C7A32C5-C8AB-DB4B-9B57-02507671854B}"/>
              </a:ext>
            </a:extLst>
          </p:cNvPr>
          <p:cNvSpPr txBox="1"/>
          <p:nvPr/>
        </p:nvSpPr>
        <p:spPr>
          <a:xfrm>
            <a:off x="639940" y="4141473"/>
            <a:ext cx="4430636"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Content in three columns</a:t>
            </a:r>
          </a:p>
        </p:txBody>
      </p:sp>
      <p:sp>
        <p:nvSpPr>
          <p:cNvPr id="15" name="TextBox 14">
            <a:extLst>
              <a:ext uri="{FF2B5EF4-FFF2-40B4-BE49-F238E27FC236}">
                <a16:creationId xmlns:a16="http://schemas.microsoft.com/office/drawing/2014/main" id="{A90290D9-53FD-2042-93BC-0C91873568E4}"/>
              </a:ext>
            </a:extLst>
          </p:cNvPr>
          <p:cNvSpPr txBox="1"/>
          <p:nvPr/>
        </p:nvSpPr>
        <p:spPr>
          <a:xfrm>
            <a:off x="655171"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6" name="TextBox 15">
            <a:extLst>
              <a:ext uri="{FF2B5EF4-FFF2-40B4-BE49-F238E27FC236}">
                <a16:creationId xmlns:a16="http://schemas.microsoft.com/office/drawing/2014/main" id="{812E35F0-4AC2-5F4C-B269-50676F3CE944}"/>
              </a:ext>
            </a:extLst>
          </p:cNvPr>
          <p:cNvSpPr txBox="1"/>
          <p:nvPr/>
        </p:nvSpPr>
        <p:spPr>
          <a:xfrm>
            <a:off x="655171" y="4794044"/>
            <a:ext cx="1190006"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A</a:t>
            </a:r>
          </a:p>
        </p:txBody>
      </p:sp>
      <p:sp>
        <p:nvSpPr>
          <p:cNvPr id="17" name="TextBox 16">
            <a:extLst>
              <a:ext uri="{FF2B5EF4-FFF2-40B4-BE49-F238E27FC236}">
                <a16:creationId xmlns:a16="http://schemas.microsoft.com/office/drawing/2014/main" id="{EF719D93-2190-7B47-9309-CB2E33164E29}"/>
              </a:ext>
            </a:extLst>
          </p:cNvPr>
          <p:cNvSpPr txBox="1"/>
          <p:nvPr/>
        </p:nvSpPr>
        <p:spPr>
          <a:xfrm>
            <a:off x="2394143" y="5134670"/>
            <a:ext cx="1684572" cy="1230593"/>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Content itself is what the end-user derives value from also can refer to the information provided through the medium, </a:t>
            </a:r>
          </a:p>
        </p:txBody>
      </p:sp>
      <p:sp>
        <p:nvSpPr>
          <p:cNvPr id="19" name="TextBox 18">
            <a:extLst>
              <a:ext uri="{FF2B5EF4-FFF2-40B4-BE49-F238E27FC236}">
                <a16:creationId xmlns:a16="http://schemas.microsoft.com/office/drawing/2014/main" id="{8FBF8B30-86C7-B64F-AD22-C06445ED6F3A}"/>
              </a:ext>
            </a:extLst>
          </p:cNvPr>
          <p:cNvSpPr txBox="1"/>
          <p:nvPr/>
        </p:nvSpPr>
        <p:spPr>
          <a:xfrm>
            <a:off x="2394143" y="4794044"/>
            <a:ext cx="1183594" cy="305468"/>
          </a:xfrm>
          <a:prstGeom prst="rect">
            <a:avLst/>
          </a:prstGeom>
          <a:noFill/>
        </p:spPr>
        <p:txBody>
          <a:bodyPr wrap="none" rtlCol="0">
            <a:spAutoFit/>
          </a:bodyPr>
          <a:lstStyle/>
          <a:p>
            <a:r>
              <a:rPr lang="en-US" sz="1385" b="1" spc="78" dirty="0">
                <a:solidFill>
                  <a:schemeClr val="tx2"/>
                </a:solidFill>
                <a:latin typeface="Montserrat Bold"/>
                <a:ea typeface="Nunito Bold" charset="0"/>
                <a:cs typeface="Nunito Bold" charset="0"/>
              </a:rPr>
              <a:t>Content B</a:t>
            </a:r>
          </a:p>
        </p:txBody>
      </p:sp>
      <p:pic>
        <p:nvPicPr>
          <p:cNvPr id="21" name="Picture 20">
            <a:extLst>
              <a:ext uri="{FF2B5EF4-FFF2-40B4-BE49-F238E27FC236}">
                <a16:creationId xmlns:a16="http://schemas.microsoft.com/office/drawing/2014/main"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4557941" y="1254341"/>
            <a:ext cx="3327077" cy="3560885"/>
          </a:xfrm>
          <a:prstGeom prst="rect">
            <a:avLst/>
          </a:prstGeom>
        </p:spPr>
      </p:pic>
    </p:spTree>
    <p:extLst>
      <p:ext uri="{BB962C8B-B14F-4D97-AF65-F5344CB8AC3E}">
        <p14:creationId xmlns:p14="http://schemas.microsoft.com/office/powerpoint/2010/main" val="1334351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39D7AFB-9C6C-264B-92D3-64662BCA5F74}"/>
              </a:ext>
            </a:extLst>
          </p:cNvPr>
          <p:cNvSpPr>
            <a:spLocks noChangeArrowheads="1"/>
          </p:cNvSpPr>
          <p:nvPr/>
        </p:nvSpPr>
        <p:spPr bwMode="auto">
          <a:xfrm>
            <a:off x="-243135" y="2960396"/>
            <a:ext cx="3672135" cy="3660498"/>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350"/>
          </a:p>
        </p:txBody>
      </p:sp>
      <p:sp>
        <p:nvSpPr>
          <p:cNvPr id="36" name="TextBox 35"/>
          <p:cNvSpPr txBox="1"/>
          <p:nvPr/>
        </p:nvSpPr>
        <p:spPr>
          <a:xfrm>
            <a:off x="3429000" y="4105692"/>
            <a:ext cx="2990598" cy="1149995"/>
          </a:xfrm>
          <a:prstGeom prst="rect">
            <a:avLst/>
          </a:prstGeom>
          <a:noFill/>
        </p:spPr>
        <p:txBody>
          <a:bodyPr wrap="square" rtlCol="0">
            <a:spAutoFit/>
          </a:bodyPr>
          <a:lstStyle/>
          <a:p>
            <a:pPr>
              <a:lnSpc>
                <a:spcPts val="2769"/>
              </a:lnSpc>
            </a:pPr>
            <a:r>
              <a:rPr lang="en-US" sz="2215" b="1" spc="78" dirty="0">
                <a:solidFill>
                  <a:schemeClr val="tx2"/>
                </a:solidFill>
                <a:latin typeface="Montserrat Bold"/>
                <a:ea typeface="Nunito Bold" charset="0"/>
                <a:cs typeface="Nunito Bold" charset="0"/>
              </a:rPr>
              <a:t>A Picture Is Worth A Thousand Words</a:t>
            </a:r>
          </a:p>
        </p:txBody>
      </p:sp>
      <p:sp>
        <p:nvSpPr>
          <p:cNvPr id="105" name="TextBox 104"/>
          <p:cNvSpPr txBox="1"/>
          <p:nvPr/>
        </p:nvSpPr>
        <p:spPr>
          <a:xfrm>
            <a:off x="3443554" y="5242271"/>
            <a:ext cx="2497254" cy="461152"/>
          </a:xfrm>
          <a:prstGeom prst="rect">
            <a:avLst/>
          </a:prstGeom>
          <a:noFill/>
        </p:spPr>
        <p:txBody>
          <a:bodyPr wrap="square" rtlCol="0">
            <a:spAutoFit/>
          </a:bodyPr>
          <a:lstStyle/>
          <a:p>
            <a:pP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a:t>
            </a:r>
            <a:endParaRPr lang="en-US" sz="77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Placeholder 5">
            <a:extLst>
              <a:ext uri="{FF2B5EF4-FFF2-40B4-BE49-F238E27FC236}">
                <a16:creationId xmlns:a16="http://schemas.microsoft.com/office/drawing/2014/main" id="{4C46FA4E-FACD-8843-B5A7-18DD48C9730B}"/>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a:ext>
            </a:extLst>
          </a:blip>
          <a:srcRect l="30533" r="30533"/>
          <a:stretch/>
        </p:blipFill>
        <p:spPr/>
      </p:pic>
    </p:spTree>
    <p:extLst>
      <p:ext uri="{BB962C8B-B14F-4D97-AF65-F5344CB8AC3E}">
        <p14:creationId xmlns:p14="http://schemas.microsoft.com/office/powerpoint/2010/main" val="992137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id="{DCAB3C9E-8B5A-6845-BE6A-A38C8C4239DE}"/>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30529" r="30529"/>
          <a:stretch>
            <a:fillRect/>
          </a:stretch>
        </p:blipFill>
        <p:spPr/>
      </p:pic>
      <p:pic>
        <p:nvPicPr>
          <p:cNvPr id="43" name="Picture 42">
            <a:extLst>
              <a:ext uri="{FF2B5EF4-FFF2-40B4-BE49-F238E27FC236}">
                <a16:creationId xmlns:a16="http://schemas.microsoft.com/office/drawing/2014/main" id="{5C906310-A0F2-904D-A256-0327958BEE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534785">
            <a:off x="3684659" y="3135262"/>
            <a:ext cx="3088475" cy="3487531"/>
          </a:xfrm>
          <a:prstGeom prst="rect">
            <a:avLst/>
          </a:prstGeom>
        </p:spPr>
      </p:pic>
      <p:sp>
        <p:nvSpPr>
          <p:cNvPr id="44" name="TextBox 43">
            <a:extLst>
              <a:ext uri="{FF2B5EF4-FFF2-40B4-BE49-F238E27FC236}">
                <a16:creationId xmlns:a16="http://schemas.microsoft.com/office/drawing/2014/main" id="{9CEED9F7-7F17-6A40-A0DE-7BB873C986FC}"/>
              </a:ext>
            </a:extLst>
          </p:cNvPr>
          <p:cNvSpPr txBox="1"/>
          <p:nvPr/>
        </p:nvSpPr>
        <p:spPr>
          <a:xfrm>
            <a:off x="3866105" y="4433430"/>
            <a:ext cx="2589935" cy="1054135"/>
          </a:xfrm>
          <a:prstGeom prst="rect">
            <a:avLst/>
          </a:prstGeom>
          <a:noFill/>
        </p:spPr>
        <p:txBody>
          <a:bodyPr wrap="square" rtlCol="0">
            <a:spAutoFit/>
          </a:bodyPr>
          <a:lstStyle/>
          <a:p>
            <a:pPr algn="r">
              <a:lnSpc>
                <a:spcPts val="2492"/>
              </a:lnSpc>
            </a:pPr>
            <a:r>
              <a:rPr lang="en-US" sz="2423" b="1" dirty="0">
                <a:solidFill>
                  <a:schemeClr val="bg1"/>
                </a:solidFill>
                <a:latin typeface="Montserrat Bold"/>
                <a:ea typeface="Nunito Bold" charset="0"/>
                <a:cs typeface="Nunito Bold" charset="0"/>
              </a:rPr>
              <a:t>Use Big Images</a:t>
            </a:r>
          </a:p>
          <a:p>
            <a:pPr algn="r">
              <a:lnSpc>
                <a:spcPts val="2492"/>
              </a:lnSpc>
            </a:pPr>
            <a:r>
              <a:rPr lang="en-US" sz="2423" b="1" dirty="0">
                <a:solidFill>
                  <a:schemeClr val="bg1"/>
                </a:solidFill>
                <a:latin typeface="Montserrat Bold"/>
                <a:ea typeface="Nunito Bold" charset="0"/>
                <a:cs typeface="Nunito Bold" charset="0"/>
              </a:rPr>
              <a:t>To Show </a:t>
            </a:r>
          </a:p>
          <a:p>
            <a:pPr algn="r">
              <a:lnSpc>
                <a:spcPts val="2492"/>
              </a:lnSpc>
            </a:pPr>
            <a:r>
              <a:rPr lang="en-US" sz="2423" b="1" dirty="0">
                <a:solidFill>
                  <a:schemeClr val="bg1"/>
                </a:solidFill>
                <a:latin typeface="Montserrat Bold"/>
                <a:ea typeface="Nunito Bold" charset="0"/>
                <a:cs typeface="Nunito Bold" charset="0"/>
              </a:rPr>
              <a:t>Your Ideas</a:t>
            </a:r>
          </a:p>
        </p:txBody>
      </p:sp>
    </p:spTree>
    <p:extLst>
      <p:ext uri="{BB962C8B-B14F-4D97-AF65-F5344CB8AC3E}">
        <p14:creationId xmlns:p14="http://schemas.microsoft.com/office/powerpoint/2010/main" val="1453564636"/>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FAF1AF-DAC1-8145-9A85-53EE161788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596696">
            <a:off x="3498294" y="4119029"/>
            <a:ext cx="4239184" cy="2688357"/>
          </a:xfrm>
          <a:prstGeom prst="rect">
            <a:avLst/>
          </a:prstGeom>
        </p:spPr>
      </p:pic>
      <p:sp>
        <p:nvSpPr>
          <p:cNvPr id="4" name="Freeform 3"/>
          <p:cNvSpPr/>
          <p:nvPr/>
        </p:nvSpPr>
        <p:spPr>
          <a:xfrm>
            <a:off x="712177"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1"/>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5" name="Freeform 4"/>
          <p:cNvSpPr/>
          <p:nvPr/>
        </p:nvSpPr>
        <p:spPr>
          <a:xfrm>
            <a:off x="2017046" y="4906402"/>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6" name="Freeform 5"/>
          <p:cNvSpPr/>
          <p:nvPr/>
        </p:nvSpPr>
        <p:spPr>
          <a:xfrm>
            <a:off x="3321915" y="4872595"/>
            <a:ext cx="1113610" cy="1113610"/>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5"/>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9879" tIns="203057" rIns="249879" bIns="203057" numCol="1" spcCol="1270" anchor="ctr" anchorCtr="0">
            <a:noAutofit/>
          </a:bodyPr>
          <a:lstStyle/>
          <a:p>
            <a:pPr algn="ctr" defTabSz="750095">
              <a:lnSpc>
                <a:spcPct val="90000"/>
              </a:lnSpc>
              <a:spcBef>
                <a:spcPct val="0"/>
              </a:spcBef>
              <a:spcAft>
                <a:spcPct val="35000"/>
              </a:spcAft>
            </a:pPr>
            <a:endParaRPr lang="en-US" sz="1688"/>
          </a:p>
        </p:txBody>
      </p:sp>
      <p:sp>
        <p:nvSpPr>
          <p:cNvPr id="25" name="TextBox 24"/>
          <p:cNvSpPr txBox="1"/>
          <p:nvPr/>
        </p:nvSpPr>
        <p:spPr>
          <a:xfrm>
            <a:off x="896917" y="5332643"/>
            <a:ext cx="772840"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01</a:t>
            </a:r>
          </a:p>
        </p:txBody>
      </p:sp>
      <p:sp>
        <p:nvSpPr>
          <p:cNvPr id="26" name="TextBox 25"/>
          <p:cNvSpPr txBox="1"/>
          <p:nvPr/>
        </p:nvSpPr>
        <p:spPr>
          <a:xfrm>
            <a:off x="2181680" y="5325199"/>
            <a:ext cx="798488"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02</a:t>
            </a:r>
          </a:p>
        </p:txBody>
      </p:sp>
      <p:sp>
        <p:nvSpPr>
          <p:cNvPr id="27" name="TextBox 26"/>
          <p:cNvSpPr txBox="1"/>
          <p:nvPr/>
        </p:nvSpPr>
        <p:spPr>
          <a:xfrm>
            <a:off x="3487350" y="5293093"/>
            <a:ext cx="796885" cy="241476"/>
          </a:xfrm>
          <a:prstGeom prst="rect">
            <a:avLst/>
          </a:prstGeom>
          <a:noFill/>
        </p:spPr>
        <p:txBody>
          <a:bodyPr wrap="none" rtlCol="0">
            <a:spAutoFit/>
          </a:bodyPr>
          <a:lstStyle/>
          <a:p>
            <a:pPr algn="ctr"/>
            <a:r>
              <a:rPr lang="en-US" sz="969" b="1" spc="78" dirty="0">
                <a:solidFill>
                  <a:schemeClr val="tx2"/>
                </a:solidFill>
                <a:latin typeface="Montserrat Bold"/>
                <a:ea typeface="Nunito Bold" charset="0"/>
                <a:cs typeface="Nunito Bold" charset="0"/>
              </a:rPr>
              <a:t>TITLE 03</a:t>
            </a:r>
          </a:p>
        </p:txBody>
      </p:sp>
      <p:sp>
        <p:nvSpPr>
          <p:cNvPr id="113" name="TextBox 112"/>
          <p:cNvSpPr txBox="1"/>
          <p:nvPr/>
        </p:nvSpPr>
        <p:spPr>
          <a:xfrm>
            <a:off x="712177" y="3757577"/>
            <a:ext cx="2352119" cy="909673"/>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Shapes to </a:t>
            </a:r>
          </a:p>
          <a:p>
            <a:pPr>
              <a:lnSpc>
                <a:spcPts val="3323"/>
              </a:lnSpc>
            </a:pPr>
            <a:r>
              <a:rPr lang="en-US" sz="2423" b="1" spc="78" dirty="0">
                <a:solidFill>
                  <a:schemeClr val="tx2"/>
                </a:solidFill>
                <a:latin typeface="Montserrat Bold"/>
                <a:ea typeface="Nunito Bold" charset="0"/>
                <a:cs typeface="Nunito Bold" charset="0"/>
              </a:rPr>
              <a:t>explain ideas</a:t>
            </a:r>
          </a:p>
        </p:txBody>
      </p:sp>
    </p:spTree>
    <p:extLst>
      <p:ext uri="{BB962C8B-B14F-4D97-AF65-F5344CB8AC3E}">
        <p14:creationId xmlns:p14="http://schemas.microsoft.com/office/powerpoint/2010/main" val="286868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594565">
            <a:off x="1252684" y="4495920"/>
            <a:ext cx="1296240" cy="1296238"/>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2796599" y="4464742"/>
            <a:ext cx="1386314" cy="1358589"/>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4272567" y="4438022"/>
            <a:ext cx="1426922" cy="1412033"/>
          </a:xfrm>
          <a:prstGeom prst="rect">
            <a:avLst/>
          </a:prstGeom>
        </p:spPr>
      </p:pic>
      <p:sp>
        <p:nvSpPr>
          <p:cNvPr id="10" name="Shape 2641"/>
          <p:cNvSpPr/>
          <p:nvPr/>
        </p:nvSpPr>
        <p:spPr>
          <a:xfrm>
            <a:off x="1733624" y="5040448"/>
            <a:ext cx="337534" cy="21479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1" name="Shape 2688"/>
          <p:cNvSpPr/>
          <p:nvPr/>
        </p:nvSpPr>
        <p:spPr>
          <a:xfrm>
            <a:off x="3322574" y="4979079"/>
            <a:ext cx="337533" cy="3375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2" name="Shape 2783"/>
          <p:cNvSpPr/>
          <p:nvPr/>
        </p:nvSpPr>
        <p:spPr>
          <a:xfrm>
            <a:off x="4911525" y="5002092"/>
            <a:ext cx="337533" cy="29150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
        <p:nvSpPr>
          <p:cNvPr id="14" name="TextBox 13"/>
          <p:cNvSpPr txBox="1"/>
          <p:nvPr/>
        </p:nvSpPr>
        <p:spPr>
          <a:xfrm>
            <a:off x="6992767" y="5793764"/>
            <a:ext cx="102688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03</a:t>
            </a:r>
          </a:p>
        </p:txBody>
      </p:sp>
      <p:sp>
        <p:nvSpPr>
          <p:cNvPr id="15" name="TextBox 14"/>
          <p:cNvSpPr txBox="1"/>
          <p:nvPr/>
        </p:nvSpPr>
        <p:spPr>
          <a:xfrm>
            <a:off x="1400990" y="5793764"/>
            <a:ext cx="999634"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01</a:t>
            </a:r>
          </a:p>
        </p:txBody>
      </p:sp>
      <p:sp>
        <p:nvSpPr>
          <p:cNvPr id="18" name="TextBox 17"/>
          <p:cNvSpPr txBox="1"/>
          <p:nvPr/>
        </p:nvSpPr>
        <p:spPr>
          <a:xfrm>
            <a:off x="2982108" y="5793764"/>
            <a:ext cx="1028488" cy="262829"/>
          </a:xfrm>
          <a:prstGeom prst="rect">
            <a:avLst/>
          </a:prstGeom>
          <a:noFill/>
        </p:spPr>
        <p:txBody>
          <a:bodyPr wrap="none" rtlCol="0">
            <a:spAutoFit/>
          </a:bodyPr>
          <a:lstStyle/>
          <a:p>
            <a:pPr algn="ctr"/>
            <a:r>
              <a:rPr lang="en-US" sz="1108" b="1" spc="78" dirty="0">
                <a:solidFill>
                  <a:schemeClr val="tx2"/>
                </a:solidFill>
                <a:latin typeface="Montserrat Bold"/>
                <a:ea typeface="Nunito Bold" charset="0"/>
                <a:cs typeface="Nunito Bold" charset="0"/>
              </a:rPr>
              <a:t>Service 02</a:t>
            </a:r>
          </a:p>
        </p:txBody>
      </p:sp>
      <p:sp>
        <p:nvSpPr>
          <p:cNvPr id="13" name="TextBox 12">
            <a:extLst>
              <a:ext uri="{FF2B5EF4-FFF2-40B4-BE49-F238E27FC236}">
                <a16:creationId xmlns:a16="http://schemas.microsoft.com/office/drawing/2014/main" id="{F13223EF-3C28-CD44-8631-B0D3A78B67DB}"/>
              </a:ext>
            </a:extLst>
          </p:cNvPr>
          <p:cNvSpPr txBox="1"/>
          <p:nvPr/>
        </p:nvSpPr>
        <p:spPr>
          <a:xfrm>
            <a:off x="1697780" y="3714266"/>
            <a:ext cx="3476529" cy="486480"/>
          </a:xfrm>
          <a:prstGeom prst="rect">
            <a:avLst/>
          </a:prstGeom>
          <a:noFill/>
        </p:spPr>
        <p:txBody>
          <a:bodyPr wrap="none" rtlCol="0">
            <a:spAutoFit/>
          </a:bodyPr>
          <a:lstStyle/>
          <a:p>
            <a:pPr>
              <a:lnSpc>
                <a:spcPts val="3323"/>
              </a:lnSpc>
            </a:pP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249293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32840874"/>
              </p:ext>
            </p:extLst>
          </p:nvPr>
        </p:nvGraphicFramePr>
        <p:xfrm>
          <a:off x="712177" y="4192130"/>
          <a:ext cx="4414926" cy="2000040"/>
        </p:xfrm>
        <a:graphic>
          <a:graphicData uri="http://schemas.openxmlformats.org/drawingml/2006/table">
            <a:tbl>
              <a:tblPr firstRow="1" bandRow="1">
                <a:tableStyleId>{21E4AEA4-8DFA-4A89-87EB-49C32662AFE0}</a:tableStyleId>
              </a:tblPr>
              <a:tblGrid>
                <a:gridCol w="1362998">
                  <a:extLst>
                    <a:ext uri="{9D8B030D-6E8A-4147-A177-3AD203B41FA5}">
                      <a16:colId xmlns:a16="http://schemas.microsoft.com/office/drawing/2014/main" val="20000"/>
                    </a:ext>
                  </a:extLst>
                </a:gridCol>
                <a:gridCol w="987679">
                  <a:extLst>
                    <a:ext uri="{9D8B030D-6E8A-4147-A177-3AD203B41FA5}">
                      <a16:colId xmlns:a16="http://schemas.microsoft.com/office/drawing/2014/main" val="20001"/>
                    </a:ext>
                  </a:extLst>
                </a:gridCol>
                <a:gridCol w="1145708">
                  <a:extLst>
                    <a:ext uri="{9D8B030D-6E8A-4147-A177-3AD203B41FA5}">
                      <a16:colId xmlns:a16="http://schemas.microsoft.com/office/drawing/2014/main" val="20002"/>
                    </a:ext>
                  </a:extLst>
                </a:gridCol>
                <a:gridCol w="918541">
                  <a:extLst>
                    <a:ext uri="{9D8B030D-6E8A-4147-A177-3AD203B41FA5}">
                      <a16:colId xmlns:a16="http://schemas.microsoft.com/office/drawing/2014/main" val="20003"/>
                    </a:ext>
                  </a:extLst>
                </a:gridCol>
              </a:tblGrid>
              <a:tr h="500010">
                <a:tc>
                  <a:txBody>
                    <a:bodyPr/>
                    <a:lstStyle/>
                    <a:p>
                      <a:pPr algn="ctr"/>
                      <a:endParaRPr lang="en-US" sz="1100" dirty="0">
                        <a:solidFill>
                          <a:schemeClr val="bg1"/>
                        </a:solidFill>
                        <a:latin typeface="Roboto" charset="0"/>
                        <a:ea typeface="Roboto" charset="0"/>
                        <a:cs typeface="Roboto" charset="0"/>
                      </a:endParaRPr>
                    </a:p>
                  </a:txBody>
                  <a:tcPr marL="0" marR="0"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A</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B</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b="1" i="0" dirty="0">
                          <a:latin typeface="Montserrat Bold"/>
                          <a:ea typeface="Nunito Bold" charset="0"/>
                          <a:cs typeface="Nunito Bold" charset="0"/>
                        </a:rPr>
                        <a:t>C</a:t>
                      </a:r>
                      <a:endParaRPr lang="en-US" sz="1400" b="1" i="0" dirty="0">
                        <a:solidFill>
                          <a:schemeClr val="bg1"/>
                        </a:solidFill>
                        <a:latin typeface="Montserrat Bold"/>
                        <a:ea typeface="Nunito Bold" charset="0"/>
                        <a:cs typeface="Nunito Bold" charset="0"/>
                      </a:endParaRPr>
                    </a:p>
                  </a:txBody>
                  <a:tcPr marL="0" marR="22449" marT="14560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00010">
                <a:tc>
                  <a:txBody>
                    <a:bodyPr/>
                    <a:lstStyle/>
                    <a:p>
                      <a:r>
                        <a:rPr lang="en-US" sz="800" b="1" i="0" dirty="0">
                          <a:solidFill>
                            <a:schemeClr val="tx2"/>
                          </a:solidFill>
                          <a:latin typeface="Montserrat Bold"/>
                          <a:ea typeface="Nunito Bold" charset="0"/>
                          <a:cs typeface="Nunito Bold" charset="0"/>
                        </a:rPr>
                        <a:t>Content A</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100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200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00010">
                <a:tc>
                  <a:txBody>
                    <a:bodyPr/>
                    <a:lstStyle/>
                    <a:p>
                      <a:r>
                        <a:rPr lang="en-US" sz="800" b="1" i="0" dirty="0">
                          <a:solidFill>
                            <a:schemeClr val="tx2"/>
                          </a:solidFill>
                          <a:latin typeface="Montserrat Bold"/>
                          <a:ea typeface="Nunito Bold" charset="0"/>
                          <a:cs typeface="Nunito Bold" charset="0"/>
                        </a:rPr>
                        <a:t>Content B</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$67,000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$56,000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$78,000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00010">
                <a:tc>
                  <a:txBody>
                    <a:bodyPr/>
                    <a:lstStyle/>
                    <a:p>
                      <a:r>
                        <a:rPr lang="en-US" sz="800" b="1" i="0" dirty="0">
                          <a:solidFill>
                            <a:schemeClr val="tx2"/>
                          </a:solidFill>
                          <a:latin typeface="Montserrat Bold"/>
                          <a:ea typeface="Nunito Bold" charset="0"/>
                          <a:cs typeface="Nunito Bold" charset="0"/>
                        </a:rPr>
                        <a:t>Content C</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4500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60000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i="0" dirty="0">
                          <a:solidFill>
                            <a:schemeClr val="tx2"/>
                          </a:solidFill>
                          <a:latin typeface="Montserrat Bold"/>
                          <a:ea typeface="Nunito Bold" charset="0"/>
                          <a:cs typeface="Nunito Bold" charset="0"/>
                        </a:rPr>
                        <a:t>$8,000</a:t>
                      </a:r>
                    </a:p>
                  </a:txBody>
                  <a:tcPr marL="57293" marR="22449" marT="103866" marB="11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48132" y="3595569"/>
            <a:ext cx="4115678"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Tables to compare data</a:t>
            </a: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4161234" y="1975253"/>
            <a:ext cx="6330462" cy="4550368"/>
          </a:xfrm>
          <a:prstGeom prst="rect">
            <a:avLst/>
          </a:prstGeom>
        </p:spPr>
      </p:pic>
    </p:spTree>
    <p:extLst>
      <p:ext uri="{BB962C8B-B14F-4D97-AF65-F5344CB8AC3E}">
        <p14:creationId xmlns:p14="http://schemas.microsoft.com/office/powerpoint/2010/main" val="1120439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a:spLocks noChangeArrowheads="1"/>
          </p:cNvSpPr>
          <p:nvPr/>
        </p:nvSpPr>
        <p:spPr bwMode="auto">
          <a:xfrm>
            <a:off x="1162075" y="4076244"/>
            <a:ext cx="4533851" cy="2216035"/>
          </a:xfrm>
          <a:custGeom>
            <a:avLst/>
            <a:gdLst>
              <a:gd name="T0" fmla="*/ 18255 w 19590"/>
              <a:gd name="T1" fmla="*/ 8875 h 9575"/>
              <a:gd name="T2" fmla="*/ 16624 w 19590"/>
              <a:gd name="T3" fmla="*/ 6878 h 9575"/>
              <a:gd name="T4" fmla="*/ 16002 w 19590"/>
              <a:gd name="T5" fmla="*/ 8039 h 9575"/>
              <a:gd name="T6" fmla="*/ 17093 w 19590"/>
              <a:gd name="T7" fmla="*/ 7084 h 9575"/>
              <a:gd name="T8" fmla="*/ 17081 w 19590"/>
              <a:gd name="T9" fmla="*/ 6629 h 9575"/>
              <a:gd name="T10" fmla="*/ 16245 w 19590"/>
              <a:gd name="T11" fmla="*/ 6397 h 9575"/>
              <a:gd name="T12" fmla="*/ 16031 w 19590"/>
              <a:gd name="T13" fmla="*/ 6718 h 9575"/>
              <a:gd name="T14" fmla="*/ 15148 w 19590"/>
              <a:gd name="T15" fmla="*/ 6261 h 9575"/>
              <a:gd name="T16" fmla="*/ 14531 w 19590"/>
              <a:gd name="T17" fmla="*/ 6107 h 9575"/>
              <a:gd name="T18" fmla="*/ 15913 w 19590"/>
              <a:gd name="T19" fmla="*/ 5686 h 9575"/>
              <a:gd name="T20" fmla="*/ 15753 w 19590"/>
              <a:gd name="T21" fmla="*/ 4939 h 9575"/>
              <a:gd name="T22" fmla="*/ 16624 w 19590"/>
              <a:gd name="T23" fmla="*/ 4257 h 9575"/>
              <a:gd name="T24" fmla="*/ 17140 w 19590"/>
              <a:gd name="T25" fmla="*/ 1044 h 9575"/>
              <a:gd name="T26" fmla="*/ 15017 w 19590"/>
              <a:gd name="T27" fmla="*/ 700 h 9575"/>
              <a:gd name="T28" fmla="*/ 14170 w 19590"/>
              <a:gd name="T29" fmla="*/ 415 h 9575"/>
              <a:gd name="T30" fmla="*/ 12913 w 19590"/>
              <a:gd name="T31" fmla="*/ 854 h 9575"/>
              <a:gd name="T32" fmla="*/ 12136 w 19590"/>
              <a:gd name="T33" fmla="*/ 397 h 9575"/>
              <a:gd name="T34" fmla="*/ 10179 w 19590"/>
              <a:gd name="T35" fmla="*/ 468 h 9575"/>
              <a:gd name="T36" fmla="*/ 9865 w 19590"/>
              <a:gd name="T37" fmla="*/ 694 h 9575"/>
              <a:gd name="T38" fmla="*/ 17976 w 19590"/>
              <a:gd name="T39" fmla="*/ 2810 h 9575"/>
              <a:gd name="T40" fmla="*/ 19292 w 19590"/>
              <a:gd name="T41" fmla="*/ 1868 h 9575"/>
              <a:gd name="T42" fmla="*/ 16992 w 19590"/>
              <a:gd name="T43" fmla="*/ 1310 h 9575"/>
              <a:gd name="T44" fmla="*/ 15005 w 19590"/>
              <a:gd name="T45" fmla="*/ 1215 h 9575"/>
              <a:gd name="T46" fmla="*/ 13553 w 19590"/>
              <a:gd name="T47" fmla="*/ 1364 h 9575"/>
              <a:gd name="T48" fmla="*/ 13108 w 19590"/>
              <a:gd name="T49" fmla="*/ 1589 h 9575"/>
              <a:gd name="T50" fmla="*/ 11661 w 19590"/>
              <a:gd name="T51" fmla="*/ 1862 h 9575"/>
              <a:gd name="T52" fmla="*/ 10962 w 19590"/>
              <a:gd name="T53" fmla="*/ 1619 h 9575"/>
              <a:gd name="T54" fmla="*/ 9800 w 19590"/>
              <a:gd name="T55" fmla="*/ 2010 h 9575"/>
              <a:gd name="T56" fmla="*/ 10274 w 19590"/>
              <a:gd name="T57" fmla="*/ 2129 h 9575"/>
              <a:gd name="T58" fmla="*/ 10055 w 19590"/>
              <a:gd name="T59" fmla="*/ 2893 h 9575"/>
              <a:gd name="T60" fmla="*/ 8650 w 19590"/>
              <a:gd name="T61" fmla="*/ 3682 h 9575"/>
              <a:gd name="T62" fmla="*/ 10037 w 19590"/>
              <a:gd name="T63" fmla="*/ 3783 h 9575"/>
              <a:gd name="T64" fmla="*/ 10695 w 19590"/>
              <a:gd name="T65" fmla="*/ 4115 h 9575"/>
              <a:gd name="T66" fmla="*/ 11501 w 19590"/>
              <a:gd name="T67" fmla="*/ 5461 h 9575"/>
              <a:gd name="T68" fmla="*/ 12438 w 19590"/>
              <a:gd name="T69" fmla="*/ 4791 h 9575"/>
              <a:gd name="T70" fmla="*/ 14377 w 19590"/>
              <a:gd name="T71" fmla="*/ 5318 h 9575"/>
              <a:gd name="T72" fmla="*/ 15000 w 19590"/>
              <a:gd name="T73" fmla="*/ 5034 h 9575"/>
              <a:gd name="T74" fmla="*/ 15996 w 19590"/>
              <a:gd name="T75" fmla="*/ 4038 h 9575"/>
              <a:gd name="T76" fmla="*/ 16980 w 19590"/>
              <a:gd name="T77" fmla="*/ 3042 h 9575"/>
              <a:gd name="T78" fmla="*/ 9054 w 19590"/>
              <a:gd name="T79" fmla="*/ 2822 h 9575"/>
              <a:gd name="T80" fmla="*/ 8816 w 19590"/>
              <a:gd name="T81" fmla="*/ 2976 h 9575"/>
              <a:gd name="T82" fmla="*/ 8176 w 19590"/>
              <a:gd name="T83" fmla="*/ 5099 h 9575"/>
              <a:gd name="T84" fmla="*/ 11039 w 19590"/>
              <a:gd name="T85" fmla="*/ 7321 h 9575"/>
              <a:gd name="T86" fmla="*/ 5277 w 19590"/>
              <a:gd name="T87" fmla="*/ 9509 h 9575"/>
              <a:gd name="T88" fmla="*/ 6403 w 19590"/>
              <a:gd name="T89" fmla="*/ 7926 h 9575"/>
              <a:gd name="T90" fmla="*/ 6350 w 19590"/>
              <a:gd name="T91" fmla="*/ 5976 h 9575"/>
              <a:gd name="T92" fmla="*/ 4720 w 19590"/>
              <a:gd name="T93" fmla="*/ 6522 h 9575"/>
              <a:gd name="T94" fmla="*/ 5123 w 19590"/>
              <a:gd name="T95" fmla="*/ 8887 h 9575"/>
              <a:gd name="T96" fmla="*/ 5710 w 19590"/>
              <a:gd name="T97" fmla="*/ 3279 h 9575"/>
              <a:gd name="T98" fmla="*/ 8158 w 19590"/>
              <a:gd name="T99" fmla="*/ 818 h 9575"/>
              <a:gd name="T100" fmla="*/ 7382 w 19590"/>
              <a:gd name="T101" fmla="*/ 220 h 9575"/>
              <a:gd name="T102" fmla="*/ 6368 w 19590"/>
              <a:gd name="T103" fmla="*/ 172 h 9575"/>
              <a:gd name="T104" fmla="*/ 5508 w 19590"/>
              <a:gd name="T105" fmla="*/ 415 h 9575"/>
              <a:gd name="T106" fmla="*/ 5769 w 19590"/>
              <a:gd name="T107" fmla="*/ 925 h 9575"/>
              <a:gd name="T108" fmla="*/ 6362 w 19590"/>
              <a:gd name="T109" fmla="*/ 2057 h 9575"/>
              <a:gd name="T110" fmla="*/ 5490 w 19590"/>
              <a:gd name="T111" fmla="*/ 255 h 9575"/>
              <a:gd name="T112" fmla="*/ 3937 w 19590"/>
              <a:gd name="T113" fmla="*/ 492 h 9575"/>
              <a:gd name="T114" fmla="*/ 3433 w 19590"/>
              <a:gd name="T115" fmla="*/ 1020 h 9575"/>
              <a:gd name="T116" fmla="*/ 2532 w 19590"/>
              <a:gd name="T117" fmla="*/ 966 h 9575"/>
              <a:gd name="T118" fmla="*/ 2253 w 19590"/>
              <a:gd name="T119" fmla="*/ 3261 h 9575"/>
              <a:gd name="T120" fmla="*/ 4773 w 19590"/>
              <a:gd name="T121" fmla="*/ 4346 h 9575"/>
              <a:gd name="T122" fmla="*/ 4500 w 19590"/>
              <a:gd name="T123" fmla="*/ 1927 h 9575"/>
              <a:gd name="T124" fmla="*/ 4085 w 19590"/>
              <a:gd name="T125" fmla="*/ 1447 h 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bg1"/>
          </a:solidFill>
          <a:ln>
            <a:noFill/>
          </a:ln>
          <a:effectLst/>
        </p:spPr>
        <p:txBody>
          <a:bodyPr wrap="none" anchor="ctr"/>
          <a:lstStyle/>
          <a:p>
            <a:endParaRPr lang="en-US" sz="350" dirty="0">
              <a:latin typeface="Roboto Regular" charset="0"/>
            </a:endParaRPr>
          </a:p>
        </p:txBody>
      </p:sp>
      <p:sp>
        <p:nvSpPr>
          <p:cNvPr id="14" name="Freeform 510"/>
          <p:cNvSpPr>
            <a:spLocks noChangeArrowheads="1"/>
          </p:cNvSpPr>
          <p:nvPr/>
        </p:nvSpPr>
        <p:spPr bwMode="auto">
          <a:xfrm>
            <a:off x="3968126" y="4508771"/>
            <a:ext cx="172410" cy="215862"/>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5" name="Freeform 511"/>
          <p:cNvSpPr>
            <a:spLocks noChangeArrowheads="1"/>
          </p:cNvSpPr>
          <p:nvPr/>
        </p:nvSpPr>
        <p:spPr bwMode="auto">
          <a:xfrm>
            <a:off x="1894568" y="4515102"/>
            <a:ext cx="173747" cy="215860"/>
          </a:xfrm>
          <a:custGeom>
            <a:avLst/>
            <a:gdLst>
              <a:gd name="T0" fmla="*/ 569 w 1145"/>
              <a:gd name="T1" fmla="*/ 0 h 1424"/>
              <a:gd name="T2" fmla="*/ 569 w 1145"/>
              <a:gd name="T3" fmla="*/ 0 h 1424"/>
              <a:gd name="T4" fmla="*/ 0 w 1145"/>
              <a:gd name="T5" fmla="*/ 569 h 1424"/>
              <a:gd name="T6" fmla="*/ 569 w 1145"/>
              <a:gd name="T7" fmla="*/ 1423 h 1424"/>
              <a:gd name="T8" fmla="*/ 1144 w 1145"/>
              <a:gd name="T9" fmla="*/ 569 h 1424"/>
              <a:gd name="T10" fmla="*/ 569 w 1145"/>
              <a:gd name="T11" fmla="*/ 0 h 1424"/>
              <a:gd name="T12" fmla="*/ 569 w 1145"/>
              <a:gd name="T13" fmla="*/ 925 h 1424"/>
              <a:gd name="T14" fmla="*/ 569 w 1145"/>
              <a:gd name="T15" fmla="*/ 925 h 1424"/>
              <a:gd name="T16" fmla="*/ 219 w 1145"/>
              <a:gd name="T17" fmla="*/ 569 h 1424"/>
              <a:gd name="T18" fmla="*/ 569 w 1145"/>
              <a:gd name="T19" fmla="*/ 219 h 1424"/>
              <a:gd name="T20" fmla="*/ 925 w 1145"/>
              <a:gd name="T21" fmla="*/ 569 h 1424"/>
              <a:gd name="T22" fmla="*/ 569 w 1145"/>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6" name="Freeform 513"/>
          <p:cNvSpPr>
            <a:spLocks noChangeArrowheads="1"/>
          </p:cNvSpPr>
          <p:nvPr/>
        </p:nvSpPr>
        <p:spPr bwMode="auto">
          <a:xfrm>
            <a:off x="2498133" y="5357196"/>
            <a:ext cx="172410" cy="216530"/>
          </a:xfrm>
          <a:custGeom>
            <a:avLst/>
            <a:gdLst>
              <a:gd name="T0" fmla="*/ 569 w 1139"/>
              <a:gd name="T1" fmla="*/ 0 h 1430"/>
              <a:gd name="T2" fmla="*/ 569 w 1139"/>
              <a:gd name="T3" fmla="*/ 0 h 1430"/>
              <a:gd name="T4" fmla="*/ 0 w 1139"/>
              <a:gd name="T5" fmla="*/ 576 h 1430"/>
              <a:gd name="T6" fmla="*/ 569 w 1139"/>
              <a:gd name="T7" fmla="*/ 1429 h 1430"/>
              <a:gd name="T8" fmla="*/ 1138 w 1139"/>
              <a:gd name="T9" fmla="*/ 576 h 1430"/>
              <a:gd name="T10" fmla="*/ 569 w 1139"/>
              <a:gd name="T11" fmla="*/ 0 h 1430"/>
              <a:gd name="T12" fmla="*/ 569 w 1139"/>
              <a:gd name="T13" fmla="*/ 925 h 1430"/>
              <a:gd name="T14" fmla="*/ 569 w 1139"/>
              <a:gd name="T15" fmla="*/ 925 h 1430"/>
              <a:gd name="T16" fmla="*/ 213 w 1139"/>
              <a:gd name="T17" fmla="*/ 576 h 1430"/>
              <a:gd name="T18" fmla="*/ 569 w 1139"/>
              <a:gd name="T19" fmla="*/ 220 h 1430"/>
              <a:gd name="T20" fmla="*/ 919 w 1139"/>
              <a:gd name="T21" fmla="*/ 576 h 1430"/>
              <a:gd name="T22" fmla="*/ 569 w 1139"/>
              <a:gd name="T23" fmla="*/ 925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30">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chemeClr val="accent1"/>
          </a:solidFill>
          <a:ln>
            <a:noFill/>
          </a:ln>
          <a:effectLst/>
        </p:spPr>
        <p:txBody>
          <a:bodyPr wrap="none" anchor="ctr"/>
          <a:lstStyle/>
          <a:p>
            <a:endParaRPr lang="en-US" sz="350" dirty="0">
              <a:solidFill>
                <a:schemeClr val="tx2"/>
              </a:solidFill>
              <a:latin typeface="Roboto Regular" charset="0"/>
              <a:ea typeface="Roboto Regular" charset="0"/>
              <a:cs typeface="Roboto Regular" charset="0"/>
            </a:endParaRPr>
          </a:p>
        </p:txBody>
      </p:sp>
      <p:sp>
        <p:nvSpPr>
          <p:cNvPr id="17" name="TextBox 16"/>
          <p:cNvSpPr txBox="1"/>
          <p:nvPr/>
        </p:nvSpPr>
        <p:spPr>
          <a:xfrm>
            <a:off x="1677819" y="4716023"/>
            <a:ext cx="594586"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USA</a:t>
            </a:r>
          </a:p>
          <a:p>
            <a:pPr algn="ctr"/>
            <a:r>
              <a:rPr lang="en-US" sz="415" b="1" spc="78" dirty="0">
                <a:solidFill>
                  <a:schemeClr val="tx2"/>
                </a:solidFill>
                <a:latin typeface="Montserrat Bold"/>
                <a:ea typeface="Nunito Bold" charset="0"/>
                <a:cs typeface="Nunito Bold" charset="0"/>
              </a:rPr>
              <a:t>19,450000</a:t>
            </a:r>
          </a:p>
        </p:txBody>
      </p:sp>
      <p:sp>
        <p:nvSpPr>
          <p:cNvPr id="18" name="TextBox 17"/>
          <p:cNvSpPr txBox="1"/>
          <p:nvPr/>
        </p:nvSpPr>
        <p:spPr>
          <a:xfrm>
            <a:off x="2134182" y="5526906"/>
            <a:ext cx="900311"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BRASIL</a:t>
            </a:r>
          </a:p>
          <a:p>
            <a:pPr algn="ctr"/>
            <a:r>
              <a:rPr lang="en-US" sz="415" b="1" spc="78" dirty="0">
                <a:solidFill>
                  <a:schemeClr val="tx2"/>
                </a:solidFill>
                <a:latin typeface="Montserrat Bold"/>
                <a:ea typeface="Nunito Bold" charset="0"/>
                <a:cs typeface="Nunito Bold" charset="0"/>
              </a:rPr>
              <a:t>19,450000</a:t>
            </a:r>
          </a:p>
        </p:txBody>
      </p:sp>
      <p:sp>
        <p:nvSpPr>
          <p:cNvPr id="21" name="TextBox 20"/>
          <p:cNvSpPr txBox="1"/>
          <p:nvPr/>
        </p:nvSpPr>
        <p:spPr>
          <a:xfrm>
            <a:off x="3546467" y="4716023"/>
            <a:ext cx="1015727" cy="369332"/>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EUROPE</a:t>
            </a:r>
          </a:p>
          <a:p>
            <a:pPr algn="ctr"/>
            <a:r>
              <a:rPr lang="en-US" sz="415" b="1" spc="78" dirty="0">
                <a:solidFill>
                  <a:schemeClr val="tx2"/>
                </a:solidFill>
                <a:latin typeface="Montserrat Bold"/>
                <a:ea typeface="Nunito Bold" charset="0"/>
                <a:cs typeface="Nunito Bold" charset="0"/>
              </a:rPr>
              <a:t>19,450000</a:t>
            </a:r>
          </a:p>
        </p:txBody>
      </p:sp>
      <p:sp>
        <p:nvSpPr>
          <p:cNvPr id="206" name="TextBox 205"/>
          <p:cNvSpPr txBox="1"/>
          <p:nvPr/>
        </p:nvSpPr>
        <p:spPr>
          <a:xfrm>
            <a:off x="2427637" y="3565038"/>
            <a:ext cx="2002728" cy="465192"/>
          </a:xfrm>
          <a:prstGeom prst="rect">
            <a:avLst/>
          </a:prstGeom>
          <a:noFill/>
        </p:spPr>
        <p:txBody>
          <a:bodyPr wrap="none" rtlCol="0">
            <a:spAutoFit/>
          </a:bodyPr>
          <a:lstStyle/>
          <a:p>
            <a:pPr algn="ctr"/>
            <a:r>
              <a:rPr lang="en-US" sz="2423" b="1" spc="78" dirty="0">
                <a:solidFill>
                  <a:schemeClr val="bg1"/>
                </a:solidFill>
                <a:latin typeface="Montserrat Bold"/>
                <a:ea typeface="Nunito Bold" charset="0"/>
                <a:cs typeface="Nunito Bold" charset="0"/>
              </a:rPr>
              <a:t>World Map</a:t>
            </a:r>
          </a:p>
        </p:txBody>
      </p:sp>
    </p:spTree>
    <p:extLst>
      <p:ext uri="{BB962C8B-B14F-4D97-AF65-F5344CB8AC3E}">
        <p14:creationId xmlns:p14="http://schemas.microsoft.com/office/powerpoint/2010/main" val="952557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5C122-8725-DE49-912E-0F89A2BC98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7810" y="2776904"/>
            <a:ext cx="5162381" cy="4412483"/>
          </a:xfrm>
          <a:prstGeom prst="rect">
            <a:avLst/>
          </a:prstGeom>
        </p:spPr>
      </p:pic>
      <p:sp>
        <p:nvSpPr>
          <p:cNvPr id="2" name="Oval 1"/>
          <p:cNvSpPr/>
          <p:nvPr/>
        </p:nvSpPr>
        <p:spPr>
          <a:xfrm>
            <a:off x="2012636" y="3616220"/>
            <a:ext cx="2832728" cy="283272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dirty="0"/>
          </a:p>
        </p:txBody>
      </p:sp>
      <p:sp>
        <p:nvSpPr>
          <p:cNvPr id="12" name="TextBox 11"/>
          <p:cNvSpPr txBox="1"/>
          <p:nvPr/>
        </p:nvSpPr>
        <p:spPr>
          <a:xfrm>
            <a:off x="2094336" y="4805224"/>
            <a:ext cx="2669963" cy="603691"/>
          </a:xfrm>
          <a:prstGeom prst="rect">
            <a:avLst/>
          </a:prstGeom>
          <a:noFill/>
        </p:spPr>
        <p:txBody>
          <a:bodyPr wrap="none" rtlCol="0">
            <a:spAutoFit/>
          </a:bodyPr>
          <a:lstStyle/>
          <a:p>
            <a:pPr algn="ctr"/>
            <a:r>
              <a:rPr lang="en-US" sz="3323" b="1" spc="78" dirty="0">
                <a:solidFill>
                  <a:schemeClr val="tx2"/>
                </a:solidFill>
                <a:latin typeface="Montserrat Bold"/>
                <a:ea typeface="Nunito Bold" charset="0"/>
                <a:cs typeface="Nunito Bold" charset="0"/>
              </a:rPr>
              <a:t>56,790,500</a:t>
            </a:r>
          </a:p>
        </p:txBody>
      </p:sp>
      <p:sp>
        <p:nvSpPr>
          <p:cNvPr id="13" name="TextBox 12"/>
          <p:cNvSpPr txBox="1"/>
          <p:nvPr/>
        </p:nvSpPr>
        <p:spPr>
          <a:xfrm>
            <a:off x="2441624" y="5392529"/>
            <a:ext cx="1986441" cy="241476"/>
          </a:xfrm>
          <a:prstGeom prst="rect">
            <a:avLst/>
          </a:prstGeom>
          <a:noFill/>
        </p:spPr>
        <p:txBody>
          <a:bodyPr wrap="none" rtlCol="0">
            <a:spAutoFit/>
          </a:bodyPr>
          <a:lstStyle/>
          <a:p>
            <a:pPr algn="ctr"/>
            <a:r>
              <a:rPr lang="en-US" sz="969" b="1" dirty="0">
                <a:solidFill>
                  <a:schemeClr val="tx2"/>
                </a:solidFill>
                <a:latin typeface="Montserrat Bold"/>
                <a:ea typeface="Nunito Bold" charset="0"/>
                <a:cs typeface="Nunito Bold" charset="0"/>
              </a:rPr>
              <a:t>Write here your big numbers</a:t>
            </a:r>
          </a:p>
        </p:txBody>
      </p:sp>
      <p:sp>
        <p:nvSpPr>
          <p:cNvPr id="7" name="Shape 2546"/>
          <p:cNvSpPr/>
          <p:nvPr/>
        </p:nvSpPr>
        <p:spPr>
          <a:xfrm>
            <a:off x="3054177" y="4189714"/>
            <a:ext cx="737618" cy="60350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dirty="0">
              <a:latin typeface="Roboto Regular" charset="0"/>
              <a:ea typeface="Roboto Regular" charset="0"/>
              <a:cs typeface="Roboto Regular" charset="0"/>
            </a:endParaRPr>
          </a:p>
        </p:txBody>
      </p:sp>
    </p:spTree>
    <p:extLst>
      <p:ext uri="{BB962C8B-B14F-4D97-AF65-F5344CB8AC3E}">
        <p14:creationId xmlns:p14="http://schemas.microsoft.com/office/powerpoint/2010/main" val="145902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FA895B-6C52-5244-903E-D79120B4E9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3046" y="4140492"/>
            <a:ext cx="5591908" cy="1986281"/>
          </a:xfrm>
          <a:prstGeom prst="rect">
            <a:avLst/>
          </a:prstGeom>
        </p:spPr>
      </p:pic>
      <p:sp>
        <p:nvSpPr>
          <p:cNvPr id="20" name="TextBox 19"/>
          <p:cNvSpPr txBox="1"/>
          <p:nvPr/>
        </p:nvSpPr>
        <p:spPr>
          <a:xfrm>
            <a:off x="2959003" y="5261163"/>
            <a:ext cx="1366080"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Achievements</a:t>
            </a:r>
          </a:p>
        </p:txBody>
      </p:sp>
      <p:sp>
        <p:nvSpPr>
          <p:cNvPr id="23" name="TextBox 22"/>
          <p:cNvSpPr txBox="1"/>
          <p:nvPr/>
        </p:nvSpPr>
        <p:spPr>
          <a:xfrm>
            <a:off x="1065472" y="5281938"/>
            <a:ext cx="1282723"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Revenue from sales </a:t>
            </a:r>
          </a:p>
        </p:txBody>
      </p:sp>
      <p:sp>
        <p:nvSpPr>
          <p:cNvPr id="26" name="TextBox 25"/>
          <p:cNvSpPr txBox="1"/>
          <p:nvPr/>
        </p:nvSpPr>
        <p:spPr>
          <a:xfrm>
            <a:off x="4336231" y="5273476"/>
            <a:ext cx="1465466" cy="241476"/>
          </a:xfrm>
          <a:prstGeom prst="rect">
            <a:avLst/>
          </a:prstGeom>
          <a:noFill/>
        </p:spPr>
        <p:txBody>
          <a:bodyPr wrap="none" rtlCol="0">
            <a:spAutoFit/>
          </a:bodyPr>
          <a:lstStyle/>
          <a:p>
            <a:r>
              <a:rPr lang="en-US" sz="969" dirty="0">
                <a:solidFill>
                  <a:schemeClr val="bg1"/>
                </a:solidFill>
                <a:latin typeface="Lato Light" panose="020F0502020204030203" pitchFamily="34" charset="0"/>
                <a:ea typeface="Lato Light" panose="020F0502020204030203" pitchFamily="34" charset="0"/>
                <a:cs typeface="Lato Light" panose="020F0502020204030203" pitchFamily="34" charset="0"/>
              </a:rPr>
              <a:t>Users around the world</a:t>
            </a:r>
          </a:p>
        </p:txBody>
      </p:sp>
      <p:sp>
        <p:nvSpPr>
          <p:cNvPr id="16" name="TextBox 15"/>
          <p:cNvSpPr txBox="1"/>
          <p:nvPr/>
        </p:nvSpPr>
        <p:spPr>
          <a:xfrm>
            <a:off x="2959003" y="4889939"/>
            <a:ext cx="87229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130%</a:t>
            </a:r>
          </a:p>
        </p:txBody>
      </p:sp>
      <p:sp>
        <p:nvSpPr>
          <p:cNvPr id="17" name="TextBox 16"/>
          <p:cNvSpPr txBox="1"/>
          <p:nvPr/>
        </p:nvSpPr>
        <p:spPr>
          <a:xfrm>
            <a:off x="1065473" y="4889939"/>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8" name="TextBox 17"/>
          <p:cNvSpPr txBox="1"/>
          <p:nvPr/>
        </p:nvSpPr>
        <p:spPr>
          <a:xfrm>
            <a:off x="4319230" y="4869596"/>
            <a:ext cx="1772280" cy="411972"/>
          </a:xfrm>
          <a:prstGeom prst="rect">
            <a:avLst/>
          </a:prstGeom>
          <a:noFill/>
        </p:spPr>
        <p:txBody>
          <a:bodyPr wrap="none" rtlCol="0">
            <a:spAutoFit/>
          </a:bodyPr>
          <a:lstStyle/>
          <a:p>
            <a:r>
              <a:rPr lang="en-US" sz="2077" b="1" spc="78" dirty="0">
                <a:solidFill>
                  <a:schemeClr val="bg1"/>
                </a:solidFill>
                <a:latin typeface="Montserrat Bold"/>
                <a:ea typeface="Nunito Bold" charset="0"/>
                <a:cs typeface="Nunito Bold" charset="0"/>
              </a:rPr>
              <a:t>56,790,500</a:t>
            </a:r>
          </a:p>
        </p:txBody>
      </p:sp>
      <p:sp>
        <p:nvSpPr>
          <p:cNvPr id="110" name="TextBox 109"/>
          <p:cNvSpPr txBox="1"/>
          <p:nvPr/>
        </p:nvSpPr>
        <p:spPr>
          <a:xfrm>
            <a:off x="2371147" y="3495388"/>
            <a:ext cx="2115707"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Funny facts</a:t>
            </a:r>
          </a:p>
        </p:txBody>
      </p:sp>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4F0759-7582-0E41-AC37-6493F266D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788823">
            <a:off x="-1238111" y="3125454"/>
            <a:ext cx="3955237" cy="3560885"/>
          </a:xfrm>
          <a:prstGeom prst="rect">
            <a:avLst/>
          </a:prstGeom>
        </p:spPr>
      </p:pic>
      <p:grpSp>
        <p:nvGrpSpPr>
          <p:cNvPr id="8" name="Group 7">
            <a:extLst>
              <a:ext uri="{FF2B5EF4-FFF2-40B4-BE49-F238E27FC236}">
                <a16:creationId xmlns:a16="http://schemas.microsoft.com/office/drawing/2014/main" id="{1A1610D2-FE5C-DA40-B6EE-8BF60C9408DE}"/>
              </a:ext>
            </a:extLst>
          </p:cNvPr>
          <p:cNvGrpSpPr/>
          <p:nvPr/>
        </p:nvGrpSpPr>
        <p:grpSpPr>
          <a:xfrm>
            <a:off x="2475663" y="4981261"/>
            <a:ext cx="3985734" cy="957106"/>
            <a:chOff x="507666" y="2623456"/>
            <a:chExt cx="6245976" cy="1251856"/>
          </a:xfrm>
        </p:grpSpPr>
        <p:sp>
          <p:nvSpPr>
            <p:cNvPr id="15" name="Freeform 14">
              <a:extLst>
                <a:ext uri="{FF2B5EF4-FFF2-40B4-BE49-F238E27FC236}">
                  <a16:creationId xmlns:a16="http://schemas.microsoft.com/office/drawing/2014/main" id="{6DE4B1F0-8EE2-1541-A5EC-66F8CDEF0756}"/>
                </a:ext>
              </a:extLst>
            </p:cNvPr>
            <p:cNvSpPr/>
            <p:nvPr/>
          </p:nvSpPr>
          <p:spPr>
            <a:xfrm>
              <a:off x="507666"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6" name="Freeform 15">
              <a:extLst>
                <a:ext uri="{FF2B5EF4-FFF2-40B4-BE49-F238E27FC236}">
                  <a16:creationId xmlns:a16="http://schemas.microsoft.com/office/drawing/2014/main" id="{CED3D255-9BA3-EC4E-B171-5F3E9814E300}"/>
                </a:ext>
              </a:extLst>
            </p:cNvPr>
            <p:cNvSpPr/>
            <p:nvPr/>
          </p:nvSpPr>
          <p:spPr>
            <a:xfrm>
              <a:off x="246594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sp>
          <p:nvSpPr>
            <p:cNvPr id="17" name="Freeform 16">
              <a:extLst>
                <a:ext uri="{FF2B5EF4-FFF2-40B4-BE49-F238E27FC236}">
                  <a16:creationId xmlns:a16="http://schemas.microsoft.com/office/drawing/2014/main" id="{67E396B9-56B4-494D-AD60-CC75F8CB0CB0}"/>
                </a:ext>
              </a:extLst>
            </p:cNvPr>
            <p:cNvSpPr/>
            <p:nvPr/>
          </p:nvSpPr>
          <p:spPr>
            <a:xfrm>
              <a:off x="4424227" y="2623456"/>
              <a:ext cx="2329415" cy="125185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518" tIns="35081" rIns="336355" bIns="35081" numCol="1" spcCol="1270" anchor="ctr" anchorCtr="0">
              <a:noAutofit/>
            </a:bodyPr>
            <a:lstStyle/>
            <a:p>
              <a:pPr algn="ctr" defTabSz="1169378">
                <a:lnSpc>
                  <a:spcPct val="90000"/>
                </a:lnSpc>
                <a:spcBef>
                  <a:spcPct val="0"/>
                </a:spcBef>
                <a:spcAft>
                  <a:spcPct val="35000"/>
                </a:spcAft>
              </a:pPr>
              <a:endParaRPr lang="en-US" sz="2631"/>
            </a:p>
          </p:txBody>
        </p:sp>
      </p:grpSp>
      <p:sp>
        <p:nvSpPr>
          <p:cNvPr id="22" name="TextBox 21"/>
          <p:cNvSpPr txBox="1"/>
          <p:nvPr/>
        </p:nvSpPr>
        <p:spPr>
          <a:xfrm>
            <a:off x="5381022" y="5331967"/>
            <a:ext cx="87665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03</a:t>
            </a:r>
          </a:p>
        </p:txBody>
      </p:sp>
      <p:sp>
        <p:nvSpPr>
          <p:cNvPr id="10" name="TextBox 9"/>
          <p:cNvSpPr txBox="1"/>
          <p:nvPr/>
        </p:nvSpPr>
        <p:spPr>
          <a:xfrm>
            <a:off x="2417084" y="3947933"/>
            <a:ext cx="2181431" cy="465192"/>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The process</a:t>
            </a:r>
          </a:p>
        </p:txBody>
      </p:sp>
      <p:sp>
        <p:nvSpPr>
          <p:cNvPr id="12" name="TextBox 11"/>
          <p:cNvSpPr txBox="1"/>
          <p:nvPr/>
        </p:nvSpPr>
        <p:spPr>
          <a:xfrm>
            <a:off x="2861082" y="5331967"/>
            <a:ext cx="844591"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01</a:t>
            </a:r>
          </a:p>
        </p:txBody>
      </p:sp>
      <p:sp>
        <p:nvSpPr>
          <p:cNvPr id="14" name="TextBox 13"/>
          <p:cNvSpPr txBox="1"/>
          <p:nvPr/>
        </p:nvSpPr>
        <p:spPr>
          <a:xfrm>
            <a:off x="4139783" y="5331967"/>
            <a:ext cx="87825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Step 02</a:t>
            </a:r>
          </a:p>
        </p:txBody>
      </p:sp>
    </p:spTree>
    <p:extLst>
      <p:ext uri="{BB962C8B-B14F-4D97-AF65-F5344CB8AC3E}">
        <p14:creationId xmlns:p14="http://schemas.microsoft.com/office/powerpoint/2010/main" val="128881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348123"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6" name="TextBox 25"/>
          <p:cNvSpPr txBox="1"/>
          <p:nvPr/>
        </p:nvSpPr>
        <p:spPr>
          <a:xfrm>
            <a:off x="4348123"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7" name="TextBox 26"/>
          <p:cNvSpPr txBox="1"/>
          <p:nvPr/>
        </p:nvSpPr>
        <p:spPr>
          <a:xfrm>
            <a:off x="1299000" y="5834356"/>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8" name="TextBox 27"/>
          <p:cNvSpPr txBox="1"/>
          <p:nvPr/>
        </p:nvSpPr>
        <p:spPr>
          <a:xfrm>
            <a:off x="1299000" y="5592163"/>
            <a:ext cx="1004057"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C</a:t>
            </a:r>
          </a:p>
        </p:txBody>
      </p:sp>
      <p:sp>
        <p:nvSpPr>
          <p:cNvPr id="29" name="TextBox 28"/>
          <p:cNvSpPr txBox="1"/>
          <p:nvPr/>
        </p:nvSpPr>
        <p:spPr>
          <a:xfrm>
            <a:off x="4348123"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0" name="TextBox 29"/>
          <p:cNvSpPr txBox="1"/>
          <p:nvPr/>
        </p:nvSpPr>
        <p:spPr>
          <a:xfrm>
            <a:off x="4348123"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1" name="TextBox 30"/>
          <p:cNvSpPr txBox="1"/>
          <p:nvPr/>
        </p:nvSpPr>
        <p:spPr>
          <a:xfrm>
            <a:off x="1299000" y="4582704"/>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32" name="TextBox 31"/>
          <p:cNvSpPr txBox="1"/>
          <p:nvPr/>
        </p:nvSpPr>
        <p:spPr>
          <a:xfrm>
            <a:off x="1299001" y="4340511"/>
            <a:ext cx="1005660"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A</a:t>
            </a:r>
          </a:p>
        </p:txBody>
      </p:sp>
      <p:sp>
        <p:nvSpPr>
          <p:cNvPr id="20" name="TextBox 19"/>
          <p:cNvSpPr txBox="1"/>
          <p:nvPr/>
        </p:nvSpPr>
        <p:spPr>
          <a:xfrm>
            <a:off x="2826336" y="5834357"/>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1" name="TextBox 20"/>
          <p:cNvSpPr txBox="1"/>
          <p:nvPr/>
        </p:nvSpPr>
        <p:spPr>
          <a:xfrm>
            <a:off x="2826336" y="5592164"/>
            <a:ext cx="1010469"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D</a:t>
            </a:r>
          </a:p>
        </p:txBody>
      </p:sp>
      <p:sp>
        <p:nvSpPr>
          <p:cNvPr id="22" name="TextBox 21"/>
          <p:cNvSpPr txBox="1"/>
          <p:nvPr/>
        </p:nvSpPr>
        <p:spPr>
          <a:xfrm>
            <a:off x="2826336" y="4582705"/>
            <a:ext cx="1398196" cy="502382"/>
          </a:xfrm>
          <a:prstGeom prst="rect">
            <a:avLst/>
          </a:prstGeom>
          <a:noFill/>
        </p:spPr>
        <p:txBody>
          <a:bodyPr wrap="square" rtlCol="0">
            <a:spAutoFit/>
          </a:bodyPr>
          <a:lstStyle/>
          <a:p>
            <a:pPr>
              <a:lnSpc>
                <a:spcPts val="1090"/>
              </a:lnSpc>
            </a:pPr>
            <a:r>
              <a:rPr lang="en-US" sz="762" dirty="0">
                <a:solidFill>
                  <a:schemeClr val="tx2"/>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to the information</a:t>
            </a:r>
          </a:p>
        </p:txBody>
      </p:sp>
      <p:sp>
        <p:nvSpPr>
          <p:cNvPr id="23" name="TextBox 22"/>
          <p:cNvSpPr txBox="1"/>
          <p:nvPr/>
        </p:nvSpPr>
        <p:spPr>
          <a:xfrm>
            <a:off x="2826335" y="4340511"/>
            <a:ext cx="1000851" cy="262829"/>
          </a:xfrm>
          <a:prstGeom prst="rect">
            <a:avLst/>
          </a:prstGeom>
          <a:noFill/>
        </p:spPr>
        <p:txBody>
          <a:bodyPr wrap="none" rtlCol="0">
            <a:spAutoFit/>
          </a:bodyPr>
          <a:lstStyle/>
          <a:p>
            <a:r>
              <a:rPr lang="en-US" sz="1108" b="1" spc="78" dirty="0">
                <a:solidFill>
                  <a:schemeClr val="tx2"/>
                </a:solidFill>
                <a:latin typeface="Montserrat Bold"/>
                <a:ea typeface="Nunito Bold" charset="0"/>
                <a:cs typeface="Nunito Bold" charset="0"/>
              </a:rPr>
              <a:t>Content B</a:t>
            </a:r>
          </a:p>
        </p:txBody>
      </p:sp>
      <p:sp>
        <p:nvSpPr>
          <p:cNvPr id="33" name="Shape 2552"/>
          <p:cNvSpPr/>
          <p:nvPr/>
        </p:nvSpPr>
        <p:spPr>
          <a:xfrm>
            <a:off x="2826335" y="3987295"/>
            <a:ext cx="279317" cy="25392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4" name="Shape 2579"/>
          <p:cNvSpPr/>
          <p:nvPr/>
        </p:nvSpPr>
        <p:spPr>
          <a:xfrm>
            <a:off x="1299000" y="3958188"/>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5" name="Shape 2587"/>
          <p:cNvSpPr/>
          <p:nvPr/>
        </p:nvSpPr>
        <p:spPr>
          <a:xfrm>
            <a:off x="1299000"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4"/>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6" name="Shape 2588"/>
          <p:cNvSpPr/>
          <p:nvPr/>
        </p:nvSpPr>
        <p:spPr>
          <a:xfrm>
            <a:off x="2826335" y="5274408"/>
            <a:ext cx="279317" cy="25393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7" name="Shape 2632"/>
          <p:cNvSpPr/>
          <p:nvPr/>
        </p:nvSpPr>
        <p:spPr>
          <a:xfrm>
            <a:off x="4348124" y="3974598"/>
            <a:ext cx="228533" cy="27931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3"/>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38" name="Shape 2633"/>
          <p:cNvSpPr/>
          <p:nvPr/>
        </p:nvSpPr>
        <p:spPr>
          <a:xfrm>
            <a:off x="4348122" y="5274407"/>
            <a:ext cx="279317" cy="27931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79"/>
          </a:p>
        </p:txBody>
      </p:sp>
      <p:sp>
        <p:nvSpPr>
          <p:cNvPr id="24" name="TextBox 23"/>
          <p:cNvSpPr txBox="1"/>
          <p:nvPr/>
        </p:nvSpPr>
        <p:spPr>
          <a:xfrm>
            <a:off x="1711576" y="3365012"/>
            <a:ext cx="3434851"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Features with icons</a:t>
            </a:r>
          </a:p>
        </p:txBody>
      </p:sp>
    </p:spTree>
    <p:extLst>
      <p:ext uri="{BB962C8B-B14F-4D97-AF65-F5344CB8AC3E}">
        <p14:creationId xmlns:p14="http://schemas.microsoft.com/office/powerpoint/2010/main" val="1442660961"/>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les buts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offer 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problemes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tel</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E1503B-5A7F-8446-A229-E9FB6114A9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8838781">
            <a:off x="2984988" y="2770608"/>
            <a:ext cx="6330462" cy="4550368"/>
          </a:xfrm>
          <a:prstGeom prst="rect">
            <a:avLst/>
          </a:prstGeom>
        </p:spPr>
      </p:pic>
      <p:sp>
        <p:nvSpPr>
          <p:cNvPr id="8" name="Triangle 7"/>
          <p:cNvSpPr/>
          <p:nvPr/>
        </p:nvSpPr>
        <p:spPr>
          <a:xfrm>
            <a:off x="855063" y="5354135"/>
            <a:ext cx="913233" cy="78727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9" name="Triangle 8"/>
          <p:cNvSpPr/>
          <p:nvPr/>
        </p:nvSpPr>
        <p:spPr>
          <a:xfrm>
            <a:off x="1311679" y="4680991"/>
            <a:ext cx="1281699" cy="1460177"/>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10" name="TextBox 9"/>
          <p:cNvSpPr txBox="1"/>
          <p:nvPr/>
        </p:nvSpPr>
        <p:spPr>
          <a:xfrm>
            <a:off x="2983160"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Q4</a:t>
            </a:r>
          </a:p>
        </p:txBody>
      </p:sp>
      <p:sp>
        <p:nvSpPr>
          <p:cNvPr id="11" name="TextBox 10"/>
          <p:cNvSpPr txBox="1"/>
          <p:nvPr/>
        </p:nvSpPr>
        <p:spPr>
          <a:xfrm>
            <a:off x="2510363" y="6225063"/>
            <a:ext cx="35535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Q3</a:t>
            </a:r>
          </a:p>
        </p:txBody>
      </p:sp>
      <p:sp>
        <p:nvSpPr>
          <p:cNvPr id="14" name="TextBox 13"/>
          <p:cNvSpPr txBox="1"/>
          <p:nvPr/>
        </p:nvSpPr>
        <p:spPr>
          <a:xfrm>
            <a:off x="1774050" y="6225063"/>
            <a:ext cx="356957"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Q2</a:t>
            </a:r>
          </a:p>
        </p:txBody>
      </p:sp>
      <p:sp>
        <p:nvSpPr>
          <p:cNvPr id="15" name="TextBox 14"/>
          <p:cNvSpPr txBox="1"/>
          <p:nvPr/>
        </p:nvSpPr>
        <p:spPr>
          <a:xfrm>
            <a:off x="1168886" y="6225063"/>
            <a:ext cx="334515" cy="220188"/>
          </a:xfrm>
          <a:prstGeom prst="rect">
            <a:avLst/>
          </a:prstGeom>
          <a:noFill/>
        </p:spPr>
        <p:txBody>
          <a:bodyPr wrap="none" rtlCol="0">
            <a:spAutoFit/>
          </a:bodyPr>
          <a:lstStyle/>
          <a:p>
            <a:pPr algn="ctr"/>
            <a:r>
              <a:rPr lang="en-US" sz="831" b="1" spc="78" dirty="0">
                <a:solidFill>
                  <a:schemeClr val="tx2"/>
                </a:solidFill>
                <a:latin typeface="Montserrat Bold"/>
                <a:ea typeface="Nunito Bold" charset="0"/>
                <a:cs typeface="Nunito Bold" charset="0"/>
              </a:rPr>
              <a:t>Q1</a:t>
            </a:r>
          </a:p>
        </p:txBody>
      </p:sp>
      <p:sp>
        <p:nvSpPr>
          <p:cNvPr id="16" name="TextBox 15"/>
          <p:cNvSpPr txBox="1"/>
          <p:nvPr/>
        </p:nvSpPr>
        <p:spPr>
          <a:xfrm>
            <a:off x="2835622" y="5260248"/>
            <a:ext cx="524054" cy="284052"/>
          </a:xfrm>
          <a:prstGeom prst="rect">
            <a:avLst/>
          </a:prstGeom>
          <a:noFill/>
        </p:spPr>
        <p:txBody>
          <a:bodyPr wrap="none" rtlCol="0">
            <a:spAutoFit/>
          </a:bodyPr>
          <a:lstStyle/>
          <a:p>
            <a:pPr algn="r"/>
            <a:r>
              <a:rPr lang="en-US" sz="1246" b="1" spc="78" dirty="0">
                <a:solidFill>
                  <a:schemeClr val="tx2"/>
                </a:solidFill>
                <a:latin typeface="Montserrat Bold"/>
                <a:ea typeface="Nunito Bold" charset="0"/>
                <a:cs typeface="Nunito Bold" charset="0"/>
              </a:rPr>
              <a:t>37%</a:t>
            </a:r>
          </a:p>
        </p:txBody>
      </p:sp>
      <p:sp>
        <p:nvSpPr>
          <p:cNvPr id="17" name="TextBox 16"/>
          <p:cNvSpPr txBox="1"/>
          <p:nvPr/>
        </p:nvSpPr>
        <p:spPr>
          <a:xfrm>
            <a:off x="1044428" y="5045792"/>
            <a:ext cx="54329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50%</a:t>
            </a:r>
          </a:p>
        </p:txBody>
      </p:sp>
      <p:sp>
        <p:nvSpPr>
          <p:cNvPr id="18" name="TextBox 17"/>
          <p:cNvSpPr txBox="1"/>
          <p:nvPr/>
        </p:nvSpPr>
        <p:spPr>
          <a:xfrm>
            <a:off x="1691961" y="4431649"/>
            <a:ext cx="54008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86%</a:t>
            </a:r>
          </a:p>
        </p:txBody>
      </p:sp>
      <p:sp>
        <p:nvSpPr>
          <p:cNvPr id="19" name="TextBox 18"/>
          <p:cNvSpPr txBox="1"/>
          <p:nvPr/>
        </p:nvSpPr>
        <p:spPr>
          <a:xfrm>
            <a:off x="2427092" y="4831306"/>
            <a:ext cx="532070"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59%</a:t>
            </a:r>
          </a:p>
        </p:txBody>
      </p:sp>
      <p:sp>
        <p:nvSpPr>
          <p:cNvPr id="20" name="Triangle 19"/>
          <p:cNvSpPr/>
          <p:nvPr/>
        </p:nvSpPr>
        <p:spPr>
          <a:xfrm>
            <a:off x="2136761" y="5190925"/>
            <a:ext cx="1102557" cy="95048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1" name="Triangle 20"/>
          <p:cNvSpPr/>
          <p:nvPr/>
        </p:nvSpPr>
        <p:spPr>
          <a:xfrm>
            <a:off x="2812689" y="5541151"/>
            <a:ext cx="696297" cy="600256"/>
          </a:xfrm>
          <a:prstGeom prst="triangl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7" b="1" dirty="0">
              <a:latin typeface="Montserrat Bold"/>
              <a:ea typeface="Nunito Bold" charset="0"/>
              <a:cs typeface="Nunito Bold" charset="0"/>
            </a:endParaRPr>
          </a:p>
        </p:txBody>
      </p:sp>
      <p:sp>
        <p:nvSpPr>
          <p:cNvPr id="24" name="TextBox 23"/>
          <p:cNvSpPr txBox="1"/>
          <p:nvPr/>
        </p:nvSpPr>
        <p:spPr>
          <a:xfrm>
            <a:off x="719606" y="3483997"/>
            <a:ext cx="2524024" cy="838050"/>
          </a:xfrm>
          <a:prstGeom prst="rect">
            <a:avLst/>
          </a:prstGeom>
          <a:noFill/>
        </p:spPr>
        <p:txBody>
          <a:bodyPr wrap="none" rtlCol="0">
            <a:spAutoFit/>
          </a:bodyPr>
          <a:lstStyle/>
          <a:p>
            <a:r>
              <a:rPr lang="en-US" sz="2423" b="1" spc="78" dirty="0">
                <a:solidFill>
                  <a:schemeClr val="tx2"/>
                </a:solidFill>
                <a:latin typeface="Montserrat Bold"/>
                <a:ea typeface="Nunito Bold" charset="0"/>
                <a:cs typeface="Nunito Bold" charset="0"/>
              </a:rPr>
              <a:t>Use Charts to </a:t>
            </a:r>
          </a:p>
          <a:p>
            <a:r>
              <a:rPr lang="en-US" sz="2423" b="1" spc="78" dirty="0">
                <a:solidFill>
                  <a:schemeClr val="tx2"/>
                </a:solidFill>
                <a:latin typeface="Montserrat Bold"/>
                <a:ea typeface="Nunito Bold" charset="0"/>
                <a:cs typeface="Nunito Bold" charset="0"/>
              </a:rPr>
              <a:t>Present data</a:t>
            </a:r>
          </a:p>
        </p:txBody>
      </p:sp>
    </p:spTree>
    <p:extLst>
      <p:ext uri="{BB962C8B-B14F-4D97-AF65-F5344CB8AC3E}">
        <p14:creationId xmlns:p14="http://schemas.microsoft.com/office/powerpoint/2010/main" val="171239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761049-AC93-6F40-B4F6-3C92C779BD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700307" y="3526252"/>
            <a:ext cx="2818339" cy="2818336"/>
          </a:xfrm>
          <a:prstGeom prst="rect">
            <a:avLst/>
          </a:prstGeom>
        </p:spPr>
      </p:pic>
      <p:pic>
        <p:nvPicPr>
          <p:cNvPr id="5" name="Picture 4" descr="iPhone6_mockup_front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517" y="3463857"/>
            <a:ext cx="1843030" cy="2882837"/>
          </a:xfrm>
          <a:prstGeom prst="rect">
            <a:avLst/>
          </a:prstGeom>
        </p:spPr>
      </p:pic>
      <p:sp>
        <p:nvSpPr>
          <p:cNvPr id="15" name="TextBox 14"/>
          <p:cNvSpPr txBox="1"/>
          <p:nvPr/>
        </p:nvSpPr>
        <p:spPr>
          <a:xfrm>
            <a:off x="1291106" y="4291446"/>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Mobile</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2" name="TextBox 21"/>
          <p:cNvSpPr txBox="1"/>
          <p:nvPr/>
        </p:nvSpPr>
        <p:spPr>
          <a:xfrm>
            <a:off x="1297752" y="5091313"/>
            <a:ext cx="1782239"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2" name="Picture Placeholder 11">
            <a:extLst>
              <a:ext uri="{FF2B5EF4-FFF2-40B4-BE49-F238E27FC236}">
                <a16:creationId xmlns:a16="http://schemas.microsoft.com/office/drawing/2014/main" id="{1BC200E1-7DD2-0543-A967-5882AEC2BC3F}"/>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l="30588" r="30588"/>
          <a:stretch>
            <a:fillRect/>
          </a:stretch>
        </p:blipFill>
        <p:spPr/>
      </p:pic>
    </p:spTree>
    <p:extLst>
      <p:ext uri="{BB962C8B-B14F-4D97-AF65-F5344CB8AC3E}">
        <p14:creationId xmlns:p14="http://schemas.microsoft.com/office/powerpoint/2010/main" val="182629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07781" y="4149379"/>
            <a:ext cx="2553862" cy="1470126"/>
            <a:chOff x="5898415" y="1976415"/>
            <a:chExt cx="5654530" cy="3255020"/>
          </a:xfrm>
        </p:grpSpPr>
        <p:sp>
          <p:nvSpPr>
            <p:cNvPr id="22"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3"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4"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5"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6"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7"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8"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29"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0"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1"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2"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sp>
          <p:nvSpPr>
            <p:cNvPr id="33"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9" tIns="11870" rIns="23739" bIns="11870" numCol="1" anchor="t" anchorCtr="0" compatLnSpc="1">
              <a:prstTxWarp prst="textNoShape">
                <a:avLst/>
              </a:prstTxWarp>
            </a:bodyPr>
            <a:lstStyle/>
            <a:p>
              <a:endParaRPr lang="id-ID" sz="350">
                <a:latin typeface="Roboto Light"/>
              </a:endParaRPr>
            </a:p>
          </p:txBody>
        </p:sp>
      </p:grpSp>
      <p:pic>
        <p:nvPicPr>
          <p:cNvPr id="18" name="Picture 17">
            <a:extLst>
              <a:ext uri="{FF2B5EF4-FFF2-40B4-BE49-F238E27FC236}">
                <a16:creationId xmlns:a16="http://schemas.microsoft.com/office/drawing/2014/main" id="{9470F737-0F46-4341-A577-2D7F1BF544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3371494" y="3529536"/>
            <a:ext cx="3007214" cy="2947072"/>
          </a:xfrm>
          <a:prstGeom prst="rect">
            <a:avLst/>
          </a:prstGeom>
        </p:spPr>
      </p:pic>
      <p:sp>
        <p:nvSpPr>
          <p:cNvPr id="52" name="TextBox 51"/>
          <p:cNvSpPr txBox="1"/>
          <p:nvPr/>
        </p:nvSpPr>
        <p:spPr>
          <a:xfrm>
            <a:off x="3237742" y="4285033"/>
            <a:ext cx="2460392" cy="810478"/>
          </a:xfrm>
          <a:prstGeom prst="rect">
            <a:avLst/>
          </a:prstGeom>
          <a:noFill/>
        </p:spPr>
        <p:txBody>
          <a:bodyPr wrap="square" rtlCol="0">
            <a:spAutoFit/>
          </a:bodyPr>
          <a:lstStyle/>
          <a:p>
            <a:pPr algn="r">
              <a:lnSpc>
                <a:spcPts val="2769"/>
              </a:lnSpc>
            </a:pPr>
            <a:r>
              <a:rPr lang="en-US" sz="2492" b="1" spc="78" dirty="0">
                <a:solidFill>
                  <a:schemeClr val="bg1"/>
                </a:solidFill>
                <a:latin typeface="Montserrat Bold"/>
                <a:ea typeface="Nunito Bold" charset="0"/>
                <a:cs typeface="Nunito Bold" charset="0"/>
              </a:rPr>
              <a:t>Laptop</a:t>
            </a:r>
          </a:p>
          <a:p>
            <a:pPr algn="r">
              <a:lnSpc>
                <a:spcPts val="2769"/>
              </a:lnSpc>
            </a:pPr>
            <a:r>
              <a:rPr lang="en-US" sz="2492" b="1" spc="78" dirty="0">
                <a:solidFill>
                  <a:schemeClr val="bg1"/>
                </a:solidFill>
                <a:latin typeface="Montserrat Bold"/>
                <a:ea typeface="Nunito Bold" charset="0"/>
                <a:cs typeface="Nunito Bold" charset="0"/>
              </a:rPr>
              <a:t>Project</a:t>
            </a:r>
          </a:p>
        </p:txBody>
      </p:sp>
      <p:sp>
        <p:nvSpPr>
          <p:cNvPr id="53" name="TextBox 52"/>
          <p:cNvSpPr txBox="1"/>
          <p:nvPr/>
        </p:nvSpPr>
        <p:spPr>
          <a:xfrm>
            <a:off x="3699313" y="5084901"/>
            <a:ext cx="1982383" cy="653512"/>
          </a:xfrm>
          <a:prstGeom prst="rect">
            <a:avLst/>
          </a:prstGeom>
          <a:noFill/>
        </p:spPr>
        <p:txBody>
          <a:bodyPr wrap="square" rtlCol="0">
            <a:spAutoFit/>
          </a:bodyPr>
          <a:lstStyle/>
          <a:p>
            <a:pPr algn="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Placeholder 8">
            <a:extLst>
              <a:ext uri="{FF2B5EF4-FFF2-40B4-BE49-F238E27FC236}">
                <a16:creationId xmlns:a16="http://schemas.microsoft.com/office/drawing/2014/main" id="{2ADB2231-382C-514A-8317-6FE819308AB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496" r="30496"/>
          <a:stretch>
            <a:fillRect/>
          </a:stretch>
        </p:blipFill>
        <p:spPr/>
      </p:pic>
    </p:spTree>
    <p:extLst>
      <p:ext uri="{BB962C8B-B14F-4D97-AF65-F5344CB8AC3E}">
        <p14:creationId xmlns:p14="http://schemas.microsoft.com/office/powerpoint/2010/main" val="546752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87C3DD3-40E6-1042-B5C5-8AB35C2410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42653">
            <a:off x="680378" y="3549903"/>
            <a:ext cx="2753903" cy="2947431"/>
          </a:xfrm>
          <a:prstGeom prst="rect">
            <a:avLst/>
          </a:prstGeom>
        </p:spPr>
      </p:pic>
      <p:grpSp>
        <p:nvGrpSpPr>
          <p:cNvPr id="5" name="Group 4"/>
          <p:cNvGrpSpPr>
            <a:grpSpLocks noChangeAspect="1"/>
          </p:cNvGrpSpPr>
          <p:nvPr/>
        </p:nvGrpSpPr>
        <p:grpSpPr>
          <a:xfrm>
            <a:off x="3822342" y="4183020"/>
            <a:ext cx="2087032" cy="1696749"/>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3730" tIns="11865" rIns="23730" bIns="11865" numCol="1" anchor="t" anchorCtr="0" compatLnSpc="1">
              <a:prstTxWarp prst="textNoShape">
                <a:avLst/>
              </a:prstTxWarp>
            </a:bodyPr>
            <a:lstStyle/>
            <a:p>
              <a:endParaRPr lang="id-ID" sz="1246" dirty="0">
                <a:latin typeface="Roboto Regular" charset="0"/>
              </a:endParaRPr>
            </a:p>
          </p:txBody>
        </p:sp>
      </p:grpSp>
      <p:sp>
        <p:nvSpPr>
          <p:cNvPr id="27" name="TextBox 26"/>
          <p:cNvSpPr txBox="1"/>
          <p:nvPr/>
        </p:nvSpPr>
        <p:spPr>
          <a:xfrm>
            <a:off x="1041529" y="4347414"/>
            <a:ext cx="2460392" cy="810478"/>
          </a:xfrm>
          <a:prstGeom prst="rect">
            <a:avLst/>
          </a:prstGeom>
          <a:noFill/>
        </p:spPr>
        <p:txBody>
          <a:bodyPr wrap="square" rtlCol="0">
            <a:spAutoFit/>
          </a:bodyPr>
          <a:lstStyle/>
          <a:p>
            <a:pPr>
              <a:lnSpc>
                <a:spcPts val="2769"/>
              </a:lnSpc>
            </a:pPr>
            <a:r>
              <a:rPr lang="en-US" sz="2492" b="1" spc="78" dirty="0">
                <a:solidFill>
                  <a:schemeClr val="bg1"/>
                </a:solidFill>
                <a:latin typeface="Montserrat Bold"/>
                <a:ea typeface="Nunito Bold" charset="0"/>
                <a:cs typeface="Nunito Bold" charset="0"/>
              </a:rPr>
              <a:t>Desktop</a:t>
            </a:r>
          </a:p>
          <a:p>
            <a:pPr>
              <a:lnSpc>
                <a:spcPts val="2769"/>
              </a:lnSpc>
            </a:pPr>
            <a:r>
              <a:rPr lang="en-US" sz="2492" b="1" spc="78" dirty="0">
                <a:solidFill>
                  <a:schemeClr val="bg1"/>
                </a:solidFill>
                <a:latin typeface="Montserrat Bold"/>
                <a:ea typeface="Nunito Bold" charset="0"/>
                <a:cs typeface="Nunito Bold" charset="0"/>
              </a:rPr>
              <a:t>Project</a:t>
            </a:r>
          </a:p>
        </p:txBody>
      </p:sp>
      <p:sp>
        <p:nvSpPr>
          <p:cNvPr id="29" name="TextBox 28"/>
          <p:cNvSpPr txBox="1"/>
          <p:nvPr/>
        </p:nvSpPr>
        <p:spPr>
          <a:xfrm>
            <a:off x="1048175" y="5147282"/>
            <a:ext cx="2224581" cy="653512"/>
          </a:xfrm>
          <a:prstGeom prst="rect">
            <a:avLst/>
          </a:prstGeom>
          <a:noFill/>
        </p:spPr>
        <p:txBody>
          <a:bodyPr wrap="square" rtlCol="0">
            <a:spAutoFit/>
          </a:bodyPr>
          <a:lstStyle/>
          <a:p>
            <a:pPr>
              <a:lnSpc>
                <a:spcPts val="1523"/>
              </a:lnSpc>
            </a:pPr>
            <a:r>
              <a:rPr lang="en-US" sz="1108" dirty="0">
                <a:solidFill>
                  <a:schemeClr val="bg1"/>
                </a:solidFill>
                <a:latin typeface="Lato Light" panose="020F0502020204030203" pitchFamily="34" charset="0"/>
                <a:ea typeface="Lato Light" panose="020F0502020204030203" pitchFamily="34" charset="0"/>
                <a:cs typeface="Lato Light" panose="020F0502020204030203" pitchFamily="34" charset="0"/>
              </a:rPr>
              <a:t>Itself is what the end-user derives value from also can refer is what.</a:t>
            </a:r>
            <a:endParaRPr lang="en-US" sz="779"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Placeholder 12">
            <a:extLst>
              <a:ext uri="{FF2B5EF4-FFF2-40B4-BE49-F238E27FC236}">
                <a16:creationId xmlns:a16="http://schemas.microsoft.com/office/drawing/2014/main" id="{892E358F-8417-A143-9616-E0172E655D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30515" r="30515"/>
          <a:stretch>
            <a:fillRect/>
          </a:stretch>
        </p:blipFill>
        <p:spPr/>
      </p:pic>
    </p:spTree>
    <p:extLst>
      <p:ext uri="{BB962C8B-B14F-4D97-AF65-F5344CB8AC3E}">
        <p14:creationId xmlns:p14="http://schemas.microsoft.com/office/powerpoint/2010/main" val="179229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3513" y="4955317"/>
            <a:ext cx="1622560" cy="845873"/>
          </a:xfrm>
          <a:prstGeom prst="rect">
            <a:avLst/>
          </a:prstGeom>
          <a:noFill/>
        </p:spPr>
        <p:txBody>
          <a:bodyPr wrap="none" rtlCol="0">
            <a:spAutoFit/>
          </a:bodyPr>
          <a:lstStyle/>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You can find me at:</a:t>
            </a:r>
          </a:p>
          <a:p>
            <a:pPr algn="ctr">
              <a:lnSpc>
                <a:spcPts val="1523"/>
              </a:lnSpc>
            </a:pP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@username</a:t>
            </a:r>
          </a:p>
          <a:p>
            <a:pPr algn="ctr">
              <a:lnSpc>
                <a:spcPts val="1523"/>
              </a:lnSpc>
            </a:pP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myemail@domain.com</a:t>
            </a:r>
          </a:p>
        </p:txBody>
      </p:sp>
      <p:sp>
        <p:nvSpPr>
          <p:cNvPr id="2" name="TextBox 1"/>
          <p:cNvSpPr txBox="1"/>
          <p:nvPr/>
        </p:nvSpPr>
        <p:spPr>
          <a:xfrm>
            <a:off x="2451967" y="4531048"/>
            <a:ext cx="196457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Any questions?</a:t>
            </a:r>
          </a:p>
        </p:txBody>
      </p:sp>
      <p:sp>
        <p:nvSpPr>
          <p:cNvPr id="9" name="TextBox 8"/>
          <p:cNvSpPr txBox="1"/>
          <p:nvPr/>
        </p:nvSpPr>
        <p:spPr>
          <a:xfrm>
            <a:off x="2580375" y="3976177"/>
            <a:ext cx="1697902"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Thanks!</a:t>
            </a:r>
          </a:p>
        </p:txBody>
      </p:sp>
    </p:spTree>
    <p:extLst>
      <p:ext uri="{BB962C8B-B14F-4D97-AF65-F5344CB8AC3E}">
        <p14:creationId xmlns:p14="http://schemas.microsoft.com/office/powerpoint/2010/main" val="1534066112"/>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Presentation template designed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2"/>
              </a:rPr>
              <a:t>Slidesmash</a:t>
            </a:r>
            <a:endPar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Watercolors by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graphicburguer.com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3239799" cy="433324"/>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Special thanks to all people who made and share these awesome resources for free:</a:t>
            </a:r>
          </a:p>
        </p:txBody>
      </p:sp>
      <p:sp>
        <p:nvSpPr>
          <p:cNvPr id="16" name="TextBox 15"/>
          <p:cNvSpPr txBox="1"/>
          <p:nvPr/>
        </p:nvSpPr>
        <p:spPr>
          <a:xfrm>
            <a:off x="622216" y="3636371"/>
            <a:ext cx="1379993"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Credits</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Photographs </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hlinkClick r:id="rId3"/>
              </a:rPr>
              <a:t>unsplash.com</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60478502"/>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4284" y="4224143"/>
            <a:ext cx="4009431" cy="262829"/>
          </a:xfrm>
          <a:prstGeom prst="rect">
            <a:avLst/>
          </a:prstGeom>
          <a:noFill/>
        </p:spPr>
        <p:txBody>
          <a:bodyPr wrap="none" rtlCol="0">
            <a:spAutoFit/>
          </a:bodyPr>
          <a:lstStyle/>
          <a:p>
            <a:pPr algn="ct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This presentation uses the following typographies and colors:</a:t>
            </a:r>
          </a:p>
        </p:txBody>
      </p:sp>
      <p:sp>
        <p:nvSpPr>
          <p:cNvPr id="10" name="TextBox 9"/>
          <p:cNvSpPr txBox="1"/>
          <p:nvPr/>
        </p:nvSpPr>
        <p:spPr>
          <a:xfrm>
            <a:off x="2812068" y="5416502"/>
            <a:ext cx="1243674" cy="284052"/>
          </a:xfrm>
          <a:prstGeom prst="rect">
            <a:avLst/>
          </a:prstGeom>
          <a:noFill/>
        </p:spPr>
        <p:txBody>
          <a:bodyPr wrap="none" rtlCol="0">
            <a:spAutoFit/>
          </a:bodyPr>
          <a:lstStyle/>
          <a:p>
            <a:pPr algn="ctr"/>
            <a:r>
              <a:rPr lang="en-US" sz="1246" b="1" spc="78" dirty="0">
                <a:solidFill>
                  <a:schemeClr val="tx2"/>
                </a:solidFill>
                <a:latin typeface="Montserrat Bold"/>
                <a:ea typeface="Nunito Bold" charset="0"/>
                <a:cs typeface="Nunito Bold" charset="0"/>
              </a:rPr>
              <a:t>Colors used</a:t>
            </a:r>
          </a:p>
        </p:txBody>
      </p:sp>
      <p:sp>
        <p:nvSpPr>
          <p:cNvPr id="2" name="Rectangle 1"/>
          <p:cNvSpPr/>
          <p:nvPr/>
        </p:nvSpPr>
        <p:spPr>
          <a:xfrm>
            <a:off x="3987601" y="5735260"/>
            <a:ext cx="225812" cy="237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7" name="Rectangle 6"/>
          <p:cNvSpPr/>
          <p:nvPr/>
        </p:nvSpPr>
        <p:spPr>
          <a:xfrm>
            <a:off x="3315955" y="5735260"/>
            <a:ext cx="225812" cy="237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9" name="Rectangle 8"/>
          <p:cNvSpPr/>
          <p:nvPr/>
        </p:nvSpPr>
        <p:spPr>
          <a:xfrm>
            <a:off x="2980132" y="5735260"/>
            <a:ext cx="225812" cy="237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1" name="Rectangle 10"/>
          <p:cNvSpPr/>
          <p:nvPr/>
        </p:nvSpPr>
        <p:spPr>
          <a:xfrm>
            <a:off x="2644308" y="5735260"/>
            <a:ext cx="225812" cy="237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2" name="Rectangle 11"/>
          <p:cNvSpPr/>
          <p:nvPr/>
        </p:nvSpPr>
        <p:spPr>
          <a:xfrm>
            <a:off x="3651778" y="5735260"/>
            <a:ext cx="225812" cy="2373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
          </a:p>
        </p:txBody>
      </p:sp>
      <p:sp>
        <p:nvSpPr>
          <p:cNvPr id="13" name="TextBox 12"/>
          <p:cNvSpPr txBox="1"/>
          <p:nvPr/>
        </p:nvSpPr>
        <p:spPr>
          <a:xfrm>
            <a:off x="951554" y="4703553"/>
            <a:ext cx="4508776" cy="649473"/>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Free Fonts used:</a:t>
            </a: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montserrat</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algn="ctr">
              <a:lnSpc>
                <a:spcPts val="1523"/>
              </a:lnSpc>
            </a:pP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https://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www.fontsquirrel.com</a:t>
            </a:r>
            <a:r>
              <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rPr>
              <a:t>/fonts/</a:t>
            </a:r>
            <a:r>
              <a:rPr lang="en-US" sz="969"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lato</a:t>
            </a:r>
            <a:endParaRPr lang="en-US" sz="969"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2339093" y="3570370"/>
            <a:ext cx="2192524"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Presentation Design</a:t>
            </a:r>
          </a:p>
        </p:txBody>
      </p:sp>
    </p:spTree>
    <p:extLst>
      <p:ext uri="{BB962C8B-B14F-4D97-AF65-F5344CB8AC3E}">
        <p14:creationId xmlns:p14="http://schemas.microsoft.com/office/powerpoint/2010/main" val="510814927"/>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differentes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decision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30320</TotalTime>
  <Words>3741</Words>
  <Application>Microsoft Office PowerPoint</Application>
  <PresentationFormat>Format A4 (210 x 297 mm)</PresentationFormat>
  <Paragraphs>283</Paragraphs>
  <Slides>56</Slides>
  <Notes>17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56</vt:i4>
      </vt:variant>
    </vt:vector>
  </HeadingPairs>
  <TitlesOfParts>
    <vt:vector size="70" baseType="lpstr">
      <vt:lpstr>Arial</vt:lpstr>
      <vt:lpstr>Calibri</vt:lpstr>
      <vt:lpstr>Calibri Light</vt:lpstr>
      <vt:lpstr>Gill Sans</vt:lpstr>
      <vt:lpstr>Lato</vt:lpstr>
      <vt:lpstr>Lato Light</vt:lpstr>
      <vt:lpstr>Montserrat</vt:lpstr>
      <vt:lpstr>Montserrat Bold</vt:lpstr>
      <vt:lpstr>Poppins Light</vt:lpstr>
      <vt:lpstr>Roboto</vt:lpstr>
      <vt:lpstr>Roboto Light</vt:lpstr>
      <vt:lpstr>Roboto Regular</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pc</cp:lastModifiedBy>
  <cp:revision>6235</cp:revision>
  <dcterms:created xsi:type="dcterms:W3CDTF">2014-11-12T21:47:38Z</dcterms:created>
  <dcterms:modified xsi:type="dcterms:W3CDTF">2020-07-11T13:07:13Z</dcterms:modified>
  <cp:category/>
</cp:coreProperties>
</file>